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7"/>
  </p:notesMasterIdLst>
  <p:handoutMasterIdLst>
    <p:handoutMasterId r:id="rId48"/>
  </p:handoutMasterIdLst>
  <p:sldIdLst>
    <p:sldId id="256" r:id="rId3"/>
    <p:sldId id="312" r:id="rId4"/>
    <p:sldId id="266" r:id="rId5"/>
    <p:sldId id="298" r:id="rId6"/>
    <p:sldId id="267" r:id="rId7"/>
    <p:sldId id="277" r:id="rId8"/>
    <p:sldId id="264" r:id="rId9"/>
    <p:sldId id="257" r:id="rId10"/>
    <p:sldId id="259" r:id="rId11"/>
    <p:sldId id="263" r:id="rId12"/>
    <p:sldId id="260" r:id="rId13"/>
    <p:sldId id="262" r:id="rId14"/>
    <p:sldId id="278" r:id="rId15"/>
    <p:sldId id="268" r:id="rId16"/>
    <p:sldId id="269" r:id="rId17"/>
    <p:sldId id="279" r:id="rId18"/>
    <p:sldId id="313" r:id="rId19"/>
    <p:sldId id="307" r:id="rId20"/>
    <p:sldId id="308" r:id="rId21"/>
    <p:sldId id="309" r:id="rId22"/>
    <p:sldId id="272" r:id="rId23"/>
    <p:sldId id="310" r:id="rId24"/>
    <p:sldId id="303" r:id="rId25"/>
    <p:sldId id="304" r:id="rId26"/>
    <p:sldId id="305" r:id="rId27"/>
    <p:sldId id="306" r:id="rId28"/>
    <p:sldId id="302" r:id="rId29"/>
    <p:sldId id="311" r:id="rId30"/>
    <p:sldId id="276" r:id="rId31"/>
    <p:sldId id="299" r:id="rId32"/>
    <p:sldId id="295" r:id="rId33"/>
    <p:sldId id="296" r:id="rId34"/>
    <p:sldId id="280" r:id="rId35"/>
    <p:sldId id="281" r:id="rId36"/>
    <p:sldId id="289" r:id="rId37"/>
    <p:sldId id="282" r:id="rId38"/>
    <p:sldId id="291" r:id="rId39"/>
    <p:sldId id="300" r:id="rId40"/>
    <p:sldId id="297" r:id="rId41"/>
    <p:sldId id="290" r:id="rId42"/>
    <p:sldId id="292" r:id="rId43"/>
    <p:sldId id="294" r:id="rId44"/>
    <p:sldId id="285" r:id="rId45"/>
    <p:sldId id="286" r:id="rId4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SI"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8" autoAdjust="0"/>
    <p:restoredTop sz="65829" autoAdjust="0"/>
  </p:normalViewPr>
  <p:slideViewPr>
    <p:cSldViewPr>
      <p:cViewPr>
        <p:scale>
          <a:sx n="49" d="100"/>
          <a:sy n="49" d="100"/>
        </p:scale>
        <p:origin x="-3402" y="-672"/>
      </p:cViewPr>
      <p:guideLst>
        <p:guide orient="horz" pos="2160"/>
        <p:guide pos="2880"/>
      </p:guideLst>
    </p:cSldViewPr>
  </p:slideViewPr>
  <p:outlineViewPr>
    <p:cViewPr>
      <p:scale>
        <a:sx n="33" d="100"/>
        <a:sy n="33" d="100"/>
      </p:scale>
      <p:origin x="0" y="243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barChart>
        <c:barDir val="bar"/>
        <c:grouping val="clustered"/>
        <c:varyColors val="0"/>
        <c:ser>
          <c:idx val="0"/>
          <c:order val="0"/>
          <c:invertIfNegative val="0"/>
          <c:dLbls>
            <c:dLblPos val="inEnd"/>
            <c:showLegendKey val="0"/>
            <c:showVal val="1"/>
            <c:showCatName val="0"/>
            <c:showSerName val="0"/>
            <c:showPercent val="0"/>
            <c:showBubbleSize val="0"/>
            <c:showLeaderLines val="0"/>
          </c:dLbls>
          <c:cat>
            <c:strRef>
              <c:f>Sheet1!$AQ$23:$AQ$28</c:f>
              <c:strCache>
                <c:ptCount val="6"/>
                <c:pt idx="0">
                  <c:v>Regional Access Points</c:v>
                </c:pt>
                <c:pt idx="1">
                  <c:v>EHR Adoptions</c:v>
                </c:pt>
                <c:pt idx="2">
                  <c:v>Addiction Crisis Line</c:v>
                </c:pt>
                <c:pt idx="3">
                  <c:v>Treatment Locator</c:v>
                </c:pt>
                <c:pt idx="4">
                  <c:v>External referral relationships</c:v>
                </c:pt>
                <c:pt idx="5">
                  <c:v>In-house BH provider</c:v>
                </c:pt>
              </c:strCache>
            </c:strRef>
          </c:cat>
          <c:val>
            <c:numRef>
              <c:f>Sheet1!$AR$23:$AR$28</c:f>
              <c:numCache>
                <c:formatCode>0%</c:formatCode>
                <c:ptCount val="6"/>
                <c:pt idx="0">
                  <c:v>0.23076923076923078</c:v>
                </c:pt>
                <c:pt idx="1">
                  <c:v>0.38461538461538464</c:v>
                </c:pt>
                <c:pt idx="2">
                  <c:v>0.38461538461538464</c:v>
                </c:pt>
                <c:pt idx="3">
                  <c:v>0.53846153846153844</c:v>
                </c:pt>
                <c:pt idx="4">
                  <c:v>0.69230769230769229</c:v>
                </c:pt>
                <c:pt idx="5">
                  <c:v>0.76923076923076927</c:v>
                </c:pt>
              </c:numCache>
            </c:numRef>
          </c:val>
        </c:ser>
        <c:dLbls>
          <c:showLegendKey val="0"/>
          <c:showVal val="0"/>
          <c:showCatName val="0"/>
          <c:showSerName val="0"/>
          <c:showPercent val="0"/>
          <c:showBubbleSize val="0"/>
        </c:dLbls>
        <c:gapWidth val="70"/>
        <c:axId val="34143232"/>
        <c:axId val="34153216"/>
      </c:barChart>
      <c:catAx>
        <c:axId val="34143232"/>
        <c:scaling>
          <c:orientation val="minMax"/>
        </c:scaling>
        <c:delete val="0"/>
        <c:axPos val="l"/>
        <c:majorTickMark val="out"/>
        <c:minorTickMark val="none"/>
        <c:tickLblPos val="nextTo"/>
        <c:txPr>
          <a:bodyPr/>
          <a:lstStyle/>
          <a:p>
            <a:pPr>
              <a:defRPr sz="1600"/>
            </a:pPr>
            <a:endParaRPr lang="en-US"/>
          </a:p>
        </c:txPr>
        <c:crossAx val="34153216"/>
        <c:crosses val="autoZero"/>
        <c:auto val="1"/>
        <c:lblAlgn val="ctr"/>
        <c:lblOffset val="100"/>
        <c:noMultiLvlLbl val="0"/>
      </c:catAx>
      <c:valAx>
        <c:axId val="34153216"/>
        <c:scaling>
          <c:orientation val="minMax"/>
          <c:max val="1"/>
        </c:scaling>
        <c:delete val="0"/>
        <c:axPos val="b"/>
        <c:numFmt formatCode="0%" sourceLinked="1"/>
        <c:majorTickMark val="out"/>
        <c:minorTickMark val="none"/>
        <c:tickLblPos val="nextTo"/>
        <c:txPr>
          <a:bodyPr/>
          <a:lstStyle/>
          <a:p>
            <a:pPr>
              <a:defRPr sz="1600"/>
            </a:pPr>
            <a:endParaRPr lang="en-US"/>
          </a:p>
        </c:txPr>
        <c:crossAx val="341432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dLbls>
            <c:dLblPos val="inEnd"/>
            <c:showLegendKey val="0"/>
            <c:showVal val="1"/>
            <c:showCatName val="0"/>
            <c:showSerName val="0"/>
            <c:showPercent val="0"/>
            <c:showBubbleSize val="0"/>
            <c:showLeaderLines val="0"/>
          </c:dLbls>
          <c:cat>
            <c:strRef>
              <c:f>Sheet1!$BB$24:$BB$28</c:f>
              <c:strCache>
                <c:ptCount val="5"/>
                <c:pt idx="0">
                  <c:v>Best Practice Advisories</c:v>
                </c:pt>
                <c:pt idx="1">
                  <c:v>Other</c:v>
                </c:pt>
                <c:pt idx="2">
                  <c:v>Patient Alerts</c:v>
                </c:pt>
                <c:pt idx="3">
                  <c:v>Reminders/Recalls</c:v>
                </c:pt>
                <c:pt idx="4">
                  <c:v>Notes/text Field</c:v>
                </c:pt>
              </c:strCache>
            </c:strRef>
          </c:cat>
          <c:val>
            <c:numRef>
              <c:f>Sheet1!$BC$24:$BC$28</c:f>
              <c:numCache>
                <c:formatCode>0%</c:formatCode>
                <c:ptCount val="5"/>
                <c:pt idx="0">
                  <c:v>0.15384615384615385</c:v>
                </c:pt>
                <c:pt idx="1">
                  <c:v>0.23076923076923078</c:v>
                </c:pt>
                <c:pt idx="2">
                  <c:v>0.30769230769230771</c:v>
                </c:pt>
                <c:pt idx="3">
                  <c:v>0.38461538461538464</c:v>
                </c:pt>
                <c:pt idx="4">
                  <c:v>0.46153846153846156</c:v>
                </c:pt>
              </c:numCache>
            </c:numRef>
          </c:val>
        </c:ser>
        <c:dLbls>
          <c:showLegendKey val="0"/>
          <c:showVal val="0"/>
          <c:showCatName val="0"/>
          <c:showSerName val="0"/>
          <c:showPercent val="0"/>
          <c:showBubbleSize val="0"/>
        </c:dLbls>
        <c:gapWidth val="70"/>
        <c:axId val="70075904"/>
        <c:axId val="70077440"/>
      </c:barChart>
      <c:catAx>
        <c:axId val="70075904"/>
        <c:scaling>
          <c:orientation val="minMax"/>
        </c:scaling>
        <c:delete val="0"/>
        <c:axPos val="l"/>
        <c:majorTickMark val="out"/>
        <c:minorTickMark val="none"/>
        <c:tickLblPos val="nextTo"/>
        <c:crossAx val="70077440"/>
        <c:crosses val="autoZero"/>
        <c:auto val="1"/>
        <c:lblAlgn val="ctr"/>
        <c:lblOffset val="100"/>
        <c:noMultiLvlLbl val="0"/>
      </c:catAx>
      <c:valAx>
        <c:axId val="70077440"/>
        <c:scaling>
          <c:orientation val="minMax"/>
          <c:max val="1"/>
        </c:scaling>
        <c:delete val="0"/>
        <c:axPos val="b"/>
        <c:numFmt formatCode="0%" sourceLinked="1"/>
        <c:majorTickMark val="out"/>
        <c:minorTickMark val="none"/>
        <c:tickLblPos val="nextTo"/>
        <c:crossAx val="700759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A203F6D-5D85-49AD-93E8-04EC77885EB2}" type="datetimeFigureOut">
              <a:rPr lang="en-US" smtClean="0"/>
              <a:t>3/31/2017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FC1871-7CBD-40B1-8C33-F18532D1A727}" type="slidenum">
              <a:rPr lang="en-US" smtClean="0"/>
              <a:t>‹#›</a:t>
            </a:fld>
            <a:endParaRPr lang="en-US"/>
          </a:p>
        </p:txBody>
      </p:sp>
    </p:spTree>
    <p:extLst>
      <p:ext uri="{BB962C8B-B14F-4D97-AF65-F5344CB8AC3E}">
        <p14:creationId xmlns:p14="http://schemas.microsoft.com/office/powerpoint/2010/main" val="2759397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35A7815-2D05-40EE-9B04-B29FE9E04198}" type="datetimeFigureOut">
              <a:rPr lang="en-US" smtClean="0"/>
              <a:t>3/31/2017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9E2893-7969-49FE-9811-B1D6EA7CE62A}" type="slidenum">
              <a:rPr lang="en-US" smtClean="0"/>
              <a:t>‹#›</a:t>
            </a:fld>
            <a:endParaRPr lang="en-US"/>
          </a:p>
        </p:txBody>
      </p:sp>
    </p:spTree>
    <p:extLst>
      <p:ext uri="{BB962C8B-B14F-4D97-AF65-F5344CB8AC3E}">
        <p14:creationId xmlns:p14="http://schemas.microsoft.com/office/powerpoint/2010/main" val="799093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1</a:t>
            </a:fld>
            <a:endParaRPr lang="en-US"/>
          </a:p>
        </p:txBody>
      </p:sp>
    </p:spTree>
    <p:extLst>
      <p:ext uri="{BB962C8B-B14F-4D97-AF65-F5344CB8AC3E}">
        <p14:creationId xmlns:p14="http://schemas.microsoft.com/office/powerpoint/2010/main" val="601108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11</a:t>
            </a:fld>
            <a:endParaRPr lang="en-US"/>
          </a:p>
        </p:txBody>
      </p:sp>
    </p:spTree>
    <p:extLst>
      <p:ext uri="{BB962C8B-B14F-4D97-AF65-F5344CB8AC3E}">
        <p14:creationId xmlns:p14="http://schemas.microsoft.com/office/powerpoint/2010/main" val="788503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12</a:t>
            </a:fld>
            <a:endParaRPr lang="en-US"/>
          </a:p>
        </p:txBody>
      </p:sp>
    </p:spTree>
    <p:extLst>
      <p:ext uri="{BB962C8B-B14F-4D97-AF65-F5344CB8AC3E}">
        <p14:creationId xmlns:p14="http://schemas.microsoft.com/office/powerpoint/2010/main" val="1052454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13</a:t>
            </a:fld>
            <a:endParaRPr lang="en-US"/>
          </a:p>
        </p:txBody>
      </p:sp>
    </p:spTree>
    <p:extLst>
      <p:ext uri="{BB962C8B-B14F-4D97-AF65-F5344CB8AC3E}">
        <p14:creationId xmlns:p14="http://schemas.microsoft.com/office/powerpoint/2010/main" val="3642224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9FBD-A4B4-425C-B581-D7808313A0B4}" type="slidenum">
              <a:rPr lang="en-US" smtClean="0"/>
              <a:t>14</a:t>
            </a:fld>
            <a:endParaRPr lang="en-US" dirty="0"/>
          </a:p>
        </p:txBody>
      </p:sp>
    </p:spTree>
    <p:extLst>
      <p:ext uri="{BB962C8B-B14F-4D97-AF65-F5344CB8AC3E}">
        <p14:creationId xmlns:p14="http://schemas.microsoft.com/office/powerpoint/2010/main" val="2315592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9FBD-A4B4-425C-B581-D7808313A0B4}" type="slidenum">
              <a:rPr lang="en-US" smtClean="0"/>
              <a:t>15</a:t>
            </a:fld>
            <a:endParaRPr lang="en-US" dirty="0"/>
          </a:p>
        </p:txBody>
      </p:sp>
    </p:spTree>
    <p:extLst>
      <p:ext uri="{BB962C8B-B14F-4D97-AF65-F5344CB8AC3E}">
        <p14:creationId xmlns:p14="http://schemas.microsoft.com/office/powerpoint/2010/main" val="3113947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9FBD-A4B4-425C-B581-D7808313A0B4}" type="slidenum">
              <a:rPr lang="en-US" smtClean="0"/>
              <a:t>16</a:t>
            </a:fld>
            <a:endParaRPr lang="en-US" dirty="0"/>
          </a:p>
        </p:txBody>
      </p:sp>
    </p:spTree>
    <p:extLst>
      <p:ext uri="{BB962C8B-B14F-4D97-AF65-F5344CB8AC3E}">
        <p14:creationId xmlns:p14="http://schemas.microsoft.com/office/powerpoint/2010/main" val="1159055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9FBD-A4B4-425C-B581-D7808313A0B4}" type="slidenum">
              <a:rPr lang="en-US" smtClean="0"/>
              <a:t>21</a:t>
            </a:fld>
            <a:endParaRPr lang="en-US" dirty="0"/>
          </a:p>
        </p:txBody>
      </p:sp>
    </p:spTree>
    <p:extLst>
      <p:ext uri="{BB962C8B-B14F-4D97-AF65-F5344CB8AC3E}">
        <p14:creationId xmlns:p14="http://schemas.microsoft.com/office/powerpoint/2010/main" val="1953918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22</a:t>
            </a:fld>
            <a:endParaRPr lang="en-US"/>
          </a:p>
        </p:txBody>
      </p:sp>
    </p:spTree>
    <p:extLst>
      <p:ext uri="{BB962C8B-B14F-4D97-AF65-F5344CB8AC3E}">
        <p14:creationId xmlns:p14="http://schemas.microsoft.com/office/powerpoint/2010/main" val="97100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23</a:t>
            </a:fld>
            <a:endParaRPr lang="en-US"/>
          </a:p>
        </p:txBody>
      </p:sp>
    </p:spTree>
    <p:extLst>
      <p:ext uri="{BB962C8B-B14F-4D97-AF65-F5344CB8AC3E}">
        <p14:creationId xmlns:p14="http://schemas.microsoft.com/office/powerpoint/2010/main" val="2913550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27</a:t>
            </a:fld>
            <a:endParaRPr lang="en-US"/>
          </a:p>
        </p:txBody>
      </p:sp>
    </p:spTree>
    <p:extLst>
      <p:ext uri="{BB962C8B-B14F-4D97-AF65-F5344CB8AC3E}">
        <p14:creationId xmlns:p14="http://schemas.microsoft.com/office/powerpoint/2010/main" val="199641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9FBD-A4B4-425C-B581-D7808313A0B4}" type="slidenum">
              <a:rPr lang="en-US" smtClean="0"/>
              <a:t>3</a:t>
            </a:fld>
            <a:endParaRPr lang="en-US" dirty="0"/>
          </a:p>
        </p:txBody>
      </p:sp>
    </p:spTree>
    <p:extLst>
      <p:ext uri="{BB962C8B-B14F-4D97-AF65-F5344CB8AC3E}">
        <p14:creationId xmlns:p14="http://schemas.microsoft.com/office/powerpoint/2010/main" val="1443076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9FBD-A4B4-425C-B581-D7808313A0B4}" type="slidenum">
              <a:rPr lang="en-US" smtClean="0"/>
              <a:t>29</a:t>
            </a:fld>
            <a:endParaRPr lang="en-US" dirty="0"/>
          </a:p>
        </p:txBody>
      </p:sp>
    </p:spTree>
    <p:extLst>
      <p:ext uri="{BB962C8B-B14F-4D97-AF65-F5344CB8AC3E}">
        <p14:creationId xmlns:p14="http://schemas.microsoft.com/office/powerpoint/2010/main" val="3777630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31</a:t>
            </a:fld>
            <a:endParaRPr lang="en-US"/>
          </a:p>
        </p:txBody>
      </p:sp>
    </p:spTree>
    <p:extLst>
      <p:ext uri="{BB962C8B-B14F-4D97-AF65-F5344CB8AC3E}">
        <p14:creationId xmlns:p14="http://schemas.microsoft.com/office/powerpoint/2010/main" val="1158112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32</a:t>
            </a:fld>
            <a:endParaRPr lang="en-US"/>
          </a:p>
        </p:txBody>
      </p:sp>
    </p:spTree>
    <p:extLst>
      <p:ext uri="{BB962C8B-B14F-4D97-AF65-F5344CB8AC3E}">
        <p14:creationId xmlns:p14="http://schemas.microsoft.com/office/powerpoint/2010/main" val="2443220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33</a:t>
            </a:fld>
            <a:endParaRPr lang="en-US"/>
          </a:p>
        </p:txBody>
      </p:sp>
    </p:spTree>
    <p:extLst>
      <p:ext uri="{BB962C8B-B14F-4D97-AF65-F5344CB8AC3E}">
        <p14:creationId xmlns:p14="http://schemas.microsoft.com/office/powerpoint/2010/main" val="11650087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34</a:t>
            </a:fld>
            <a:endParaRPr lang="en-US"/>
          </a:p>
        </p:txBody>
      </p:sp>
    </p:spTree>
    <p:extLst>
      <p:ext uri="{BB962C8B-B14F-4D97-AF65-F5344CB8AC3E}">
        <p14:creationId xmlns:p14="http://schemas.microsoft.com/office/powerpoint/2010/main" val="1595348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35</a:t>
            </a:fld>
            <a:endParaRPr lang="en-US"/>
          </a:p>
        </p:txBody>
      </p:sp>
    </p:spTree>
    <p:extLst>
      <p:ext uri="{BB962C8B-B14F-4D97-AF65-F5344CB8AC3E}">
        <p14:creationId xmlns:p14="http://schemas.microsoft.com/office/powerpoint/2010/main" val="35635055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36</a:t>
            </a:fld>
            <a:endParaRPr lang="en-US"/>
          </a:p>
        </p:txBody>
      </p:sp>
    </p:spTree>
    <p:extLst>
      <p:ext uri="{BB962C8B-B14F-4D97-AF65-F5344CB8AC3E}">
        <p14:creationId xmlns:p14="http://schemas.microsoft.com/office/powerpoint/2010/main" val="34421548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37</a:t>
            </a:fld>
            <a:endParaRPr lang="en-US"/>
          </a:p>
        </p:txBody>
      </p:sp>
    </p:spTree>
    <p:extLst>
      <p:ext uri="{BB962C8B-B14F-4D97-AF65-F5344CB8AC3E}">
        <p14:creationId xmlns:p14="http://schemas.microsoft.com/office/powerpoint/2010/main" val="11951980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38</a:t>
            </a:fld>
            <a:endParaRPr lang="en-US"/>
          </a:p>
        </p:txBody>
      </p:sp>
    </p:spTree>
    <p:extLst>
      <p:ext uri="{BB962C8B-B14F-4D97-AF65-F5344CB8AC3E}">
        <p14:creationId xmlns:p14="http://schemas.microsoft.com/office/powerpoint/2010/main" val="19438989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39</a:t>
            </a:fld>
            <a:endParaRPr lang="en-US"/>
          </a:p>
        </p:txBody>
      </p:sp>
    </p:spTree>
    <p:extLst>
      <p:ext uri="{BB962C8B-B14F-4D97-AF65-F5344CB8AC3E}">
        <p14:creationId xmlns:p14="http://schemas.microsoft.com/office/powerpoint/2010/main" val="194389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4</a:t>
            </a:fld>
            <a:endParaRPr lang="en-US"/>
          </a:p>
        </p:txBody>
      </p:sp>
    </p:spTree>
    <p:extLst>
      <p:ext uri="{BB962C8B-B14F-4D97-AF65-F5344CB8AC3E}">
        <p14:creationId xmlns:p14="http://schemas.microsoft.com/office/powerpoint/2010/main" val="3814612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40</a:t>
            </a:fld>
            <a:endParaRPr lang="en-US"/>
          </a:p>
        </p:txBody>
      </p:sp>
    </p:spTree>
    <p:extLst>
      <p:ext uri="{BB962C8B-B14F-4D97-AF65-F5344CB8AC3E}">
        <p14:creationId xmlns:p14="http://schemas.microsoft.com/office/powerpoint/2010/main" val="5158004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41</a:t>
            </a:fld>
            <a:endParaRPr lang="en-US"/>
          </a:p>
        </p:txBody>
      </p:sp>
    </p:spTree>
    <p:extLst>
      <p:ext uri="{BB962C8B-B14F-4D97-AF65-F5344CB8AC3E}">
        <p14:creationId xmlns:p14="http://schemas.microsoft.com/office/powerpoint/2010/main" val="17259298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42</a:t>
            </a:fld>
            <a:endParaRPr lang="en-US"/>
          </a:p>
        </p:txBody>
      </p:sp>
    </p:spTree>
    <p:extLst>
      <p:ext uri="{BB962C8B-B14F-4D97-AF65-F5344CB8AC3E}">
        <p14:creationId xmlns:p14="http://schemas.microsoft.com/office/powerpoint/2010/main" val="33815682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43</a:t>
            </a:fld>
            <a:endParaRPr lang="en-US"/>
          </a:p>
        </p:txBody>
      </p:sp>
    </p:spTree>
    <p:extLst>
      <p:ext uri="{BB962C8B-B14F-4D97-AF65-F5344CB8AC3E}">
        <p14:creationId xmlns:p14="http://schemas.microsoft.com/office/powerpoint/2010/main" val="17726589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44</a:t>
            </a:fld>
            <a:endParaRPr lang="en-US"/>
          </a:p>
        </p:txBody>
      </p:sp>
    </p:spTree>
    <p:extLst>
      <p:ext uri="{BB962C8B-B14F-4D97-AF65-F5344CB8AC3E}">
        <p14:creationId xmlns:p14="http://schemas.microsoft.com/office/powerpoint/2010/main" val="34953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9FBD-A4B4-425C-B581-D7808313A0B4}" type="slidenum">
              <a:rPr lang="en-US" smtClean="0"/>
              <a:t>5</a:t>
            </a:fld>
            <a:endParaRPr lang="en-US" dirty="0"/>
          </a:p>
        </p:txBody>
      </p:sp>
    </p:spTree>
    <p:extLst>
      <p:ext uri="{BB962C8B-B14F-4D97-AF65-F5344CB8AC3E}">
        <p14:creationId xmlns:p14="http://schemas.microsoft.com/office/powerpoint/2010/main" val="297304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6</a:t>
            </a:fld>
            <a:endParaRPr lang="en-US"/>
          </a:p>
        </p:txBody>
      </p:sp>
    </p:spTree>
    <p:extLst>
      <p:ext uri="{BB962C8B-B14F-4D97-AF65-F5344CB8AC3E}">
        <p14:creationId xmlns:p14="http://schemas.microsoft.com/office/powerpoint/2010/main" val="1438586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E2893-7969-49FE-9811-B1D6EA7CE62A}" type="slidenum">
              <a:rPr lang="en-US" smtClean="0"/>
              <a:t>7</a:t>
            </a:fld>
            <a:endParaRPr lang="en-US"/>
          </a:p>
        </p:txBody>
      </p:sp>
    </p:spTree>
    <p:extLst>
      <p:ext uri="{BB962C8B-B14F-4D97-AF65-F5344CB8AC3E}">
        <p14:creationId xmlns:p14="http://schemas.microsoft.com/office/powerpoint/2010/main" val="2170948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8</a:t>
            </a:fld>
            <a:endParaRPr lang="en-US"/>
          </a:p>
        </p:txBody>
      </p:sp>
    </p:spTree>
    <p:extLst>
      <p:ext uri="{BB962C8B-B14F-4D97-AF65-F5344CB8AC3E}">
        <p14:creationId xmlns:p14="http://schemas.microsoft.com/office/powerpoint/2010/main" val="3351626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9</a:t>
            </a:fld>
            <a:endParaRPr lang="en-US"/>
          </a:p>
        </p:txBody>
      </p:sp>
    </p:spTree>
    <p:extLst>
      <p:ext uri="{BB962C8B-B14F-4D97-AF65-F5344CB8AC3E}">
        <p14:creationId xmlns:p14="http://schemas.microsoft.com/office/powerpoint/2010/main" val="2360914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E2893-7969-49FE-9811-B1D6EA7CE62A}" type="slidenum">
              <a:rPr lang="en-US" smtClean="0"/>
              <a:t>10</a:t>
            </a:fld>
            <a:endParaRPr lang="en-US"/>
          </a:p>
        </p:txBody>
      </p:sp>
    </p:spTree>
    <p:extLst>
      <p:ext uri="{BB962C8B-B14F-4D97-AF65-F5344CB8AC3E}">
        <p14:creationId xmlns:p14="http://schemas.microsoft.com/office/powerpoint/2010/main" val="3967433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733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48316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33D18CE-B4A5-4F1C-B550-8D3E28685479}" type="datetimeFigureOut">
              <a:rPr lang="en-US" smtClean="0"/>
              <a:t>3/31/2017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E2289E-0B88-41FE-BD33-B954CCE99259}" type="slidenum">
              <a:rPr lang="en-US" smtClean="0"/>
              <a:t>‹#›</a:t>
            </a:fld>
            <a:endParaRPr lang="en-US"/>
          </a:p>
        </p:txBody>
      </p:sp>
    </p:spTree>
    <p:extLst>
      <p:ext uri="{BB962C8B-B14F-4D97-AF65-F5344CB8AC3E}">
        <p14:creationId xmlns:p14="http://schemas.microsoft.com/office/powerpoint/2010/main" val="181351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33D18CE-B4A5-4F1C-B550-8D3E28685479}" type="datetimeFigureOut">
              <a:rPr lang="en-US" smtClean="0"/>
              <a:t>3/31/2017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E2289E-0B88-41FE-BD33-B954CCE99259}" type="slidenum">
              <a:rPr lang="en-US" smtClean="0"/>
              <a:t>‹#›</a:t>
            </a:fld>
            <a:endParaRPr lang="en-US"/>
          </a:p>
        </p:txBody>
      </p:sp>
    </p:spTree>
    <p:extLst>
      <p:ext uri="{BB962C8B-B14F-4D97-AF65-F5344CB8AC3E}">
        <p14:creationId xmlns:p14="http://schemas.microsoft.com/office/powerpoint/2010/main" val="1379103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F64330-32ED-4415-894C-F241A27A412C}"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36170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64330-32ED-4415-894C-F241A27A412C}"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878240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F64330-32ED-4415-894C-F241A27A412C}"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2682040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F64330-32ED-4415-894C-F241A27A412C}" type="datetimeFigureOut">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1449902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F64330-32ED-4415-894C-F241A27A412C}" type="datetimeFigureOut">
              <a:rPr lang="en-US" smtClean="0"/>
              <a:t>3/31/2017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3140673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F64330-32ED-4415-894C-F241A27A412C}" type="datetimeFigureOut">
              <a:rPr lang="en-US" smtClean="0"/>
              <a:t>3/31/2017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3323441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64330-32ED-4415-894C-F241A27A412C}" type="datetimeFigureOut">
              <a:rPr lang="en-US" smtClean="0"/>
              <a:t>3/31/2017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2461584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64330-32ED-4415-894C-F241A27A412C}" type="datetimeFigureOut">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1813968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33D18CE-B4A5-4F1C-B550-8D3E28685479}" type="datetimeFigureOut">
              <a:rPr lang="en-US" smtClean="0"/>
              <a:t>3/31/2017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E2289E-0B88-41FE-BD33-B954CCE99259}" type="slidenum">
              <a:rPr lang="en-US" smtClean="0"/>
              <a:t>‹#›</a:t>
            </a:fld>
            <a:endParaRPr lang="en-US"/>
          </a:p>
        </p:txBody>
      </p:sp>
    </p:spTree>
    <p:extLst>
      <p:ext uri="{BB962C8B-B14F-4D97-AF65-F5344CB8AC3E}">
        <p14:creationId xmlns:p14="http://schemas.microsoft.com/office/powerpoint/2010/main" val="7771264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64330-32ED-4415-894C-F241A27A412C}" type="datetimeFigureOut">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1793112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64330-32ED-4415-894C-F241A27A412C}"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702939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64330-32ED-4415-894C-F241A27A412C}"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0F444-6BA0-4C68-9DA7-72880798665A}" type="slidenum">
              <a:rPr lang="en-US" smtClean="0"/>
              <a:t>‹#›</a:t>
            </a:fld>
            <a:endParaRPr lang="en-US"/>
          </a:p>
        </p:txBody>
      </p:sp>
    </p:spTree>
    <p:extLst>
      <p:ext uri="{BB962C8B-B14F-4D97-AF65-F5344CB8AC3E}">
        <p14:creationId xmlns:p14="http://schemas.microsoft.com/office/powerpoint/2010/main" val="32989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33D18CE-B4A5-4F1C-B550-8D3E28685479}" type="datetimeFigureOut">
              <a:rPr lang="en-US" smtClean="0"/>
              <a:t>3/31/2017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E2289E-0B88-41FE-BD33-B954CCE99259}" type="slidenum">
              <a:rPr lang="en-US" smtClean="0"/>
              <a:t>‹#›</a:t>
            </a:fld>
            <a:endParaRPr lang="en-US"/>
          </a:p>
        </p:txBody>
      </p:sp>
    </p:spTree>
    <p:extLst>
      <p:ext uri="{BB962C8B-B14F-4D97-AF65-F5344CB8AC3E}">
        <p14:creationId xmlns:p14="http://schemas.microsoft.com/office/powerpoint/2010/main" val="35353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33D18CE-B4A5-4F1C-B550-8D3E28685479}" type="datetimeFigureOut">
              <a:rPr lang="en-US" smtClean="0"/>
              <a:t>3/31/2017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AE2289E-0B88-41FE-BD33-B954CCE99259}" type="slidenum">
              <a:rPr lang="en-US" smtClean="0"/>
              <a:t>‹#›</a:t>
            </a:fld>
            <a:endParaRPr lang="en-US"/>
          </a:p>
        </p:txBody>
      </p:sp>
    </p:spTree>
    <p:extLst>
      <p:ext uri="{BB962C8B-B14F-4D97-AF65-F5344CB8AC3E}">
        <p14:creationId xmlns:p14="http://schemas.microsoft.com/office/powerpoint/2010/main" val="215689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33D18CE-B4A5-4F1C-B550-8D3E28685479}" type="datetimeFigureOut">
              <a:rPr lang="en-US" smtClean="0"/>
              <a:t>3/31/2017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AE2289E-0B88-41FE-BD33-B954CCE99259}" type="slidenum">
              <a:rPr lang="en-US" smtClean="0"/>
              <a:t>‹#›</a:t>
            </a:fld>
            <a:endParaRPr lang="en-US"/>
          </a:p>
        </p:txBody>
      </p:sp>
    </p:spTree>
    <p:extLst>
      <p:ext uri="{BB962C8B-B14F-4D97-AF65-F5344CB8AC3E}">
        <p14:creationId xmlns:p14="http://schemas.microsoft.com/office/powerpoint/2010/main" val="48940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33D18CE-B4A5-4F1C-B550-8D3E28685479}" type="datetimeFigureOut">
              <a:rPr lang="en-US" smtClean="0"/>
              <a:t>3/31/2017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AE2289E-0B88-41FE-BD33-B954CCE99259}" type="slidenum">
              <a:rPr lang="en-US" smtClean="0"/>
              <a:t>‹#›</a:t>
            </a:fld>
            <a:endParaRPr lang="en-US"/>
          </a:p>
        </p:txBody>
      </p:sp>
    </p:spTree>
    <p:extLst>
      <p:ext uri="{BB962C8B-B14F-4D97-AF65-F5344CB8AC3E}">
        <p14:creationId xmlns:p14="http://schemas.microsoft.com/office/powerpoint/2010/main" val="31413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33D18CE-B4A5-4F1C-B550-8D3E28685479}" type="datetimeFigureOut">
              <a:rPr lang="en-US" smtClean="0"/>
              <a:t>3/31/2017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AE2289E-0B88-41FE-BD33-B954CCE99259}" type="slidenum">
              <a:rPr lang="en-US" smtClean="0"/>
              <a:t>‹#›</a:t>
            </a:fld>
            <a:endParaRPr lang="en-US"/>
          </a:p>
        </p:txBody>
      </p:sp>
    </p:spTree>
    <p:extLst>
      <p:ext uri="{BB962C8B-B14F-4D97-AF65-F5344CB8AC3E}">
        <p14:creationId xmlns:p14="http://schemas.microsoft.com/office/powerpoint/2010/main" val="91970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33D18CE-B4A5-4F1C-B550-8D3E28685479}" type="datetimeFigureOut">
              <a:rPr lang="en-US" smtClean="0"/>
              <a:t>3/31/2017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AE2289E-0B88-41FE-BD33-B954CCE99259}" type="slidenum">
              <a:rPr lang="en-US" smtClean="0"/>
              <a:t>‹#›</a:t>
            </a:fld>
            <a:endParaRPr lang="en-US"/>
          </a:p>
        </p:txBody>
      </p:sp>
    </p:spTree>
    <p:extLst>
      <p:ext uri="{BB962C8B-B14F-4D97-AF65-F5344CB8AC3E}">
        <p14:creationId xmlns:p14="http://schemas.microsoft.com/office/powerpoint/2010/main" val="352712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33D18CE-B4A5-4F1C-B550-8D3E28685479}" type="datetimeFigureOut">
              <a:rPr lang="en-US" smtClean="0"/>
              <a:t>3/31/2017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AE2289E-0B88-41FE-BD33-B954CCE99259}" type="slidenum">
              <a:rPr lang="en-US" smtClean="0"/>
              <a:t>‹#›</a:t>
            </a:fld>
            <a:endParaRPr lang="en-US"/>
          </a:p>
        </p:txBody>
      </p:sp>
    </p:spTree>
    <p:extLst>
      <p:ext uri="{BB962C8B-B14F-4D97-AF65-F5344CB8AC3E}">
        <p14:creationId xmlns:p14="http://schemas.microsoft.com/office/powerpoint/2010/main" val="2755230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219200"/>
          </a:xfrm>
          <a:prstGeom prst="rect">
            <a:avLst/>
          </a:prstGeom>
          <a:solidFill>
            <a:srgbClr val="2A7B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17769" y="76200"/>
            <a:ext cx="8245231" cy="1143000"/>
          </a:xfrm>
          <a:prstGeom prst="rect">
            <a:avLst/>
          </a:prstGeom>
          <a:ln>
            <a:noFill/>
          </a:ln>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1600200"/>
            <a:ext cx="8229600" cy="4191000"/>
          </a:xfrm>
          <a:prstGeom prst="rect">
            <a:avLst/>
          </a:prstGeom>
          <a:no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p:nvSpPr>
        <p:spPr>
          <a:xfrm>
            <a:off x="0" y="1298447"/>
            <a:ext cx="5257800" cy="73152"/>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1447800"/>
            <a:ext cx="3429000" cy="762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CURRENT PROJECTS SHARED FILES\Center for Excellence\NHCF Hilton Adolescent SBIRT\OPERATIONS\Graphics\NHCF-sbirt-logos\CENTER.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7162" y="5926402"/>
            <a:ext cx="3114675" cy="8363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CURRENT PROJECTS SHARED FILES\Center for Excellence\NHCF Hilton Adolescent SBIRT\OPERATIONS\Graphics\NHCF-sbirt-logos\NHCF-SBIRT-logo-cmyk-2016.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72000" y="5888038"/>
            <a:ext cx="4330700" cy="823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065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64330-32ED-4415-894C-F241A27A412C}" type="datetimeFigureOut">
              <a:rPr lang="en-US" smtClean="0"/>
              <a:t>3/31/2017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0F444-6BA0-4C68-9DA7-72880798665A}" type="slidenum">
              <a:rPr lang="en-US" smtClean="0"/>
              <a:t>‹#›</a:t>
            </a:fld>
            <a:endParaRPr lang="en-US"/>
          </a:p>
        </p:txBody>
      </p:sp>
    </p:spTree>
    <p:extLst>
      <p:ext uri="{BB962C8B-B14F-4D97-AF65-F5344CB8AC3E}">
        <p14:creationId xmlns:p14="http://schemas.microsoft.com/office/powerpoint/2010/main" val="12678659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mtClean="0">
                <a:solidFill>
                  <a:schemeClr val="accent2">
                    <a:lumMod val="75000"/>
                  </a:schemeClr>
                </a:solidFill>
              </a:rPr>
              <a:t>NH Youth SBIRT Initiative Follow-Up Practices Webinar</a:t>
            </a:r>
            <a:endParaRPr lang="en-US" dirty="0">
              <a:solidFill>
                <a:schemeClr val="accent2">
                  <a:lumMod val="75000"/>
                </a:schemeClr>
              </a:solidFill>
            </a:endParaRPr>
          </a:p>
        </p:txBody>
      </p:sp>
      <p:sp>
        <p:nvSpPr>
          <p:cNvPr id="3" name="Subtitle 2"/>
          <p:cNvSpPr>
            <a:spLocks noGrp="1"/>
          </p:cNvSpPr>
          <p:nvPr>
            <p:ph type="subTitle" idx="1"/>
          </p:nvPr>
        </p:nvSpPr>
        <p:spPr/>
        <p:txBody>
          <a:bodyPr/>
          <a:lstStyle/>
          <a:p>
            <a:r>
              <a:rPr lang="en-US" smtClean="0"/>
              <a:t>Friday, March 24</a:t>
            </a:r>
            <a:r>
              <a:rPr lang="en-US" baseline="30000" smtClean="0"/>
              <a:t>th</a:t>
            </a:r>
            <a:endParaRPr lang="en-US" smtClean="0"/>
          </a:p>
          <a:p>
            <a:r>
              <a:rPr lang="en-US" smtClean="0"/>
              <a:t>12:30-1:30 PM</a:t>
            </a:r>
            <a:endParaRPr lang="en-US" dirty="0"/>
          </a:p>
        </p:txBody>
      </p:sp>
    </p:spTree>
    <p:extLst>
      <p:ext uri="{BB962C8B-B14F-4D97-AF65-F5344CB8AC3E}">
        <p14:creationId xmlns:p14="http://schemas.microsoft.com/office/powerpoint/2010/main" val="1754638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971800"/>
            <a:ext cx="7772400" cy="1362075"/>
          </a:xfrm>
        </p:spPr>
        <p:txBody>
          <a:bodyPr/>
          <a:lstStyle/>
          <a:p>
            <a:r>
              <a:rPr lang="en-US" dirty="0" smtClean="0">
                <a:solidFill>
                  <a:schemeClr val="tx1"/>
                </a:solidFill>
              </a:rPr>
              <a:t>Follow up Protocols</a:t>
            </a:r>
            <a:br>
              <a:rPr lang="en-US" dirty="0" smtClean="0">
                <a:solidFill>
                  <a:schemeClr val="tx1"/>
                </a:solidFill>
              </a:rPr>
            </a:br>
            <a:endParaRPr lang="en-US" dirty="0">
              <a:solidFill>
                <a:schemeClr val="tx1"/>
              </a:solidFill>
            </a:endParaRP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845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Protocols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EHR Support</a:t>
            </a:r>
            <a:endParaRPr lang="en-US" dirty="0"/>
          </a:p>
          <a:p>
            <a:pPr lvl="1"/>
            <a:r>
              <a:rPr lang="en-US" dirty="0" smtClean="0"/>
              <a:t>Registry</a:t>
            </a:r>
            <a:endParaRPr lang="en-US" dirty="0"/>
          </a:p>
          <a:p>
            <a:pPr lvl="1"/>
            <a:r>
              <a:rPr lang="en-US" dirty="0"/>
              <a:t>Follow up appointments and patient alerts in the </a:t>
            </a:r>
            <a:r>
              <a:rPr lang="en-US" dirty="0" smtClean="0"/>
              <a:t>EHR</a:t>
            </a:r>
          </a:p>
          <a:p>
            <a:pPr lvl="1"/>
            <a:r>
              <a:rPr lang="en-US" dirty="0" smtClean="0"/>
              <a:t>Positive </a:t>
            </a:r>
            <a:r>
              <a:rPr lang="en-US" dirty="0"/>
              <a:t>screens are pulled up in a recall report to determine if follow up has taken </a:t>
            </a:r>
            <a:r>
              <a:rPr lang="en-US" dirty="0" smtClean="0"/>
              <a:t>place</a:t>
            </a:r>
            <a:endParaRPr lang="en-US" dirty="0"/>
          </a:p>
          <a:p>
            <a:pPr lvl="1"/>
            <a:r>
              <a:rPr lang="en-US" dirty="0"/>
              <a:t>Chart “Plan” documentation protocols and referral tracking in </a:t>
            </a:r>
            <a:r>
              <a:rPr lang="en-US" dirty="0" smtClean="0"/>
              <a:t>EHR</a:t>
            </a:r>
            <a:endParaRPr lang="en-US" dirty="0"/>
          </a:p>
          <a:p>
            <a:r>
              <a:rPr lang="en-US" dirty="0" smtClean="0">
                <a:solidFill>
                  <a:srgbClr val="C00000"/>
                </a:solidFill>
              </a:rPr>
              <a:t>Depending </a:t>
            </a:r>
            <a:r>
              <a:rPr lang="en-US" dirty="0">
                <a:solidFill>
                  <a:srgbClr val="C00000"/>
                </a:solidFill>
              </a:rPr>
              <a:t>on intervention needed</a:t>
            </a:r>
            <a:r>
              <a:rPr lang="en-US" dirty="0"/>
              <a:t>, follow up 1 month initially</a:t>
            </a:r>
          </a:p>
          <a:p>
            <a:r>
              <a:rPr lang="en-US" dirty="0" smtClean="0"/>
              <a:t>We </a:t>
            </a:r>
            <a:r>
              <a:rPr lang="en-US" dirty="0"/>
              <a:t>have a guideline for identification and management of perinatal SUD.</a:t>
            </a:r>
          </a:p>
          <a:p>
            <a:r>
              <a:rPr lang="en-US" dirty="0" smtClean="0"/>
              <a:t>Still </a:t>
            </a:r>
            <a:r>
              <a:rPr lang="en-US" dirty="0"/>
              <a:t>working on this. </a:t>
            </a:r>
          </a:p>
          <a:p>
            <a:endParaRPr lang="en-US" dirty="0"/>
          </a:p>
        </p:txBody>
      </p:sp>
    </p:spTree>
    <p:extLst>
      <p:ext uri="{BB962C8B-B14F-4D97-AF65-F5344CB8AC3E}">
        <p14:creationId xmlns:p14="http://schemas.microsoft.com/office/powerpoint/2010/main" val="3005967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follow-up action is documented in the EHR</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267557"/>
              </p:ext>
            </p:extLst>
          </p:nvPr>
        </p:nvGraphicFramePr>
        <p:xfrm>
          <a:off x="533400" y="1600200"/>
          <a:ext cx="82296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2958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362200"/>
            <a:ext cx="7772400" cy="1654175"/>
          </a:xfrm>
        </p:spPr>
        <p:txBody>
          <a:bodyPr>
            <a:noAutofit/>
          </a:bodyPr>
          <a:lstStyle/>
          <a:p>
            <a:pPr>
              <a:spcAft>
                <a:spcPts val="600"/>
              </a:spcAft>
            </a:pPr>
            <a:r>
              <a:rPr lang="en-US" sz="2800" dirty="0" smtClean="0">
                <a:solidFill>
                  <a:schemeClr val="tx1"/>
                </a:solidFill>
              </a:rPr>
              <a:t>Deeper Dive: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How do individual practice sites manage follow-up?</a:t>
            </a:r>
            <a:br>
              <a:rPr lang="en-US" sz="2800" dirty="0" smtClean="0">
                <a:solidFill>
                  <a:schemeClr val="tx1"/>
                </a:solidFill>
              </a:rPr>
            </a:br>
            <a:endParaRPr lang="en-US" sz="2800" dirty="0">
              <a:solidFill>
                <a:schemeClr val="tx1"/>
              </a:solidFill>
            </a:endParaRPr>
          </a:p>
        </p:txBody>
      </p:sp>
      <p:sp>
        <p:nvSpPr>
          <p:cNvPr id="5" name="Text Placeholder 4"/>
          <p:cNvSpPr>
            <a:spLocks noGrp="1"/>
          </p:cNvSpPr>
          <p:nvPr>
            <p:ph type="body" idx="1"/>
          </p:nvPr>
        </p:nvSpPr>
        <p:spPr>
          <a:xfrm>
            <a:off x="533400" y="2286000"/>
            <a:ext cx="7772400" cy="1500187"/>
          </a:xfrm>
        </p:spPr>
        <p:txBody>
          <a:bodyPr/>
          <a:lstStyle/>
          <a:p>
            <a:endParaRPr lang="en-US" dirty="0"/>
          </a:p>
        </p:txBody>
      </p:sp>
    </p:spTree>
    <p:extLst>
      <p:ext uri="{BB962C8B-B14F-4D97-AF65-F5344CB8AC3E}">
        <p14:creationId xmlns:p14="http://schemas.microsoft.com/office/powerpoint/2010/main" val="3401803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Related to F/U</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Dependent on:</a:t>
            </a:r>
          </a:p>
          <a:p>
            <a:r>
              <a:rPr lang="en-US" dirty="0"/>
              <a:t>D</a:t>
            </a:r>
            <a:r>
              <a:rPr lang="en-US" dirty="0" smtClean="0"/>
              <a:t>iagnosis</a:t>
            </a:r>
          </a:p>
          <a:p>
            <a:pPr lvl="1"/>
            <a:r>
              <a:rPr lang="en-US" dirty="0" smtClean="0"/>
              <a:t>Some diagnoses (e.g., TB or lead) have protocols in place</a:t>
            </a:r>
          </a:p>
          <a:p>
            <a:pPr lvl="1"/>
            <a:r>
              <a:rPr lang="en-US" dirty="0" smtClean="0"/>
              <a:t>Risk to the Public/Patient (e.g., highly contagious disease or poisoning)</a:t>
            </a:r>
          </a:p>
          <a:p>
            <a:r>
              <a:rPr lang="en-US" dirty="0" smtClean="0"/>
              <a:t>Capacity of the patient/family</a:t>
            </a:r>
          </a:p>
          <a:p>
            <a:r>
              <a:rPr lang="en-US" dirty="0" smtClean="0"/>
              <a:t>Provider preferences/variation within a practice</a:t>
            </a:r>
          </a:p>
          <a:p>
            <a:endParaRPr lang="en-US" dirty="0" smtClean="0"/>
          </a:p>
          <a:p>
            <a:endParaRPr lang="en-US" dirty="0" smtClean="0"/>
          </a:p>
          <a:p>
            <a:endParaRPr lang="en-US" dirty="0"/>
          </a:p>
        </p:txBody>
      </p:sp>
    </p:spTree>
    <p:extLst>
      <p:ext uri="{BB962C8B-B14F-4D97-AF65-F5344CB8AC3E}">
        <p14:creationId xmlns:p14="http://schemas.microsoft.com/office/powerpoint/2010/main" val="26666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doing follow-up?</a:t>
            </a:r>
            <a:endParaRPr lang="en-US" dirty="0"/>
          </a:p>
        </p:txBody>
      </p:sp>
      <p:sp>
        <p:nvSpPr>
          <p:cNvPr id="3" name="Content Placeholder 2"/>
          <p:cNvSpPr>
            <a:spLocks noGrp="1"/>
          </p:cNvSpPr>
          <p:nvPr>
            <p:ph idx="1"/>
          </p:nvPr>
        </p:nvSpPr>
        <p:spPr/>
        <p:txBody>
          <a:bodyPr>
            <a:normAutofit/>
          </a:bodyPr>
          <a:lstStyle/>
          <a:p>
            <a:r>
              <a:rPr lang="en-US" dirty="0"/>
              <a:t>General </a:t>
            </a:r>
            <a:r>
              <a:rPr lang="en-US" dirty="0" smtClean="0"/>
              <a:t>Response: </a:t>
            </a:r>
            <a:r>
              <a:rPr lang="en-US" dirty="0"/>
              <a:t>Most of the time follow up is done with MA, nurse or front desk staff </a:t>
            </a:r>
            <a:r>
              <a:rPr lang="en-US" dirty="0" smtClean="0"/>
              <a:t>by phone, and by letter.</a:t>
            </a:r>
          </a:p>
          <a:p>
            <a:pPr lvl="1"/>
            <a:r>
              <a:rPr lang="en-US" dirty="0" smtClean="0"/>
              <a:t>In some cases, care coordinators are providing more intense follow-up.  </a:t>
            </a:r>
            <a:endParaRPr lang="en-US" dirty="0"/>
          </a:p>
          <a:p>
            <a:r>
              <a:rPr lang="en-US" dirty="0"/>
              <a:t>SBIRT </a:t>
            </a:r>
            <a:r>
              <a:rPr lang="en-US" dirty="0" smtClean="0"/>
              <a:t>Response: Depending on risk level and readiness, the follow up is largely done at the next visit.  </a:t>
            </a:r>
          </a:p>
          <a:p>
            <a:endParaRPr lang="en-US" dirty="0"/>
          </a:p>
        </p:txBody>
      </p:sp>
    </p:spTree>
    <p:extLst>
      <p:ext uri="{BB962C8B-B14F-4D97-AF65-F5344CB8AC3E}">
        <p14:creationId xmlns:p14="http://schemas.microsoft.com/office/powerpoint/2010/main" val="164950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practices close-the-loop?</a:t>
            </a:r>
            <a:endParaRPr lang="en-US" dirty="0">
              <a:solidFill>
                <a:srgbClr val="FF0000"/>
              </a:solidFill>
            </a:endParaRPr>
          </a:p>
        </p:txBody>
      </p:sp>
      <p:sp>
        <p:nvSpPr>
          <p:cNvPr id="3" name="Content Placeholder 2"/>
          <p:cNvSpPr>
            <a:spLocks noGrp="1"/>
          </p:cNvSpPr>
          <p:nvPr>
            <p:ph idx="1"/>
          </p:nvPr>
        </p:nvSpPr>
        <p:spPr>
          <a:xfrm>
            <a:off x="304800" y="1600200"/>
            <a:ext cx="8458200" cy="4191000"/>
          </a:xfrm>
        </p:spPr>
        <p:txBody>
          <a:bodyPr/>
          <a:lstStyle/>
          <a:p>
            <a:r>
              <a:rPr lang="en-US" dirty="0" smtClean="0"/>
              <a:t>For both General and SBIRT </a:t>
            </a:r>
          </a:p>
          <a:p>
            <a:pPr lvl="1"/>
            <a:r>
              <a:rPr lang="en-US" dirty="0" smtClean="0"/>
              <a:t>Referrals are sent through EHR or</a:t>
            </a:r>
          </a:p>
          <a:p>
            <a:pPr lvl="1"/>
            <a:r>
              <a:rPr lang="en-US" dirty="0"/>
              <a:t>R</a:t>
            </a:r>
            <a:r>
              <a:rPr lang="en-US" dirty="0" smtClean="0"/>
              <a:t>eferring provider’s practice sends information to specialist by phone, fax or letter</a:t>
            </a:r>
          </a:p>
          <a:p>
            <a:pPr lvl="1"/>
            <a:r>
              <a:rPr lang="en-US" dirty="0" smtClean="0"/>
              <a:t>Staff (including MA or nurse) provides information for patient to follow up the end of visit</a:t>
            </a:r>
          </a:p>
        </p:txBody>
      </p:sp>
    </p:spTree>
    <p:extLst>
      <p:ext uri="{BB962C8B-B14F-4D97-AF65-F5344CB8AC3E}">
        <p14:creationId xmlns:p14="http://schemas.microsoft.com/office/powerpoint/2010/main" val="3653299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are practices tracking referrals?</a:t>
            </a:r>
            <a:endParaRPr lang="en-US" dirty="0"/>
          </a:p>
        </p:txBody>
      </p:sp>
      <p:sp>
        <p:nvSpPr>
          <p:cNvPr id="3" name="Content Placeholder 2"/>
          <p:cNvSpPr>
            <a:spLocks noGrp="1"/>
          </p:cNvSpPr>
          <p:nvPr>
            <p:ph idx="1"/>
          </p:nvPr>
        </p:nvSpPr>
        <p:spPr/>
        <p:txBody>
          <a:bodyPr/>
          <a:lstStyle/>
          <a:p>
            <a:r>
              <a:rPr lang="en-US" dirty="0" smtClean="0"/>
              <a:t>Referrals are entered in EHR to where they are sent</a:t>
            </a:r>
          </a:p>
          <a:p>
            <a:pPr marL="0" indent="0">
              <a:buNone/>
            </a:pPr>
            <a:endParaRPr lang="en-US" dirty="0" smtClean="0"/>
          </a:p>
          <a:p>
            <a:r>
              <a:rPr lang="en-US" dirty="0" smtClean="0"/>
              <a:t>In integrated health systems client files are shared so status is updated automatically</a:t>
            </a:r>
            <a:endParaRPr lang="en-US" dirty="0"/>
          </a:p>
        </p:txBody>
      </p:sp>
    </p:spTree>
    <p:extLst>
      <p:ext uri="{BB962C8B-B14F-4D97-AF65-F5344CB8AC3E}">
        <p14:creationId xmlns:p14="http://schemas.microsoft.com/office/powerpoint/2010/main" val="2342952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438400"/>
            <a:ext cx="7772400" cy="1362075"/>
          </a:xfrm>
        </p:spPr>
        <p:txBody>
          <a:bodyPr/>
          <a:lstStyle/>
          <a:p>
            <a:r>
              <a:rPr lang="en-US" dirty="0" smtClean="0">
                <a:solidFill>
                  <a:schemeClr val="tx1"/>
                </a:solidFill>
              </a:rPr>
              <a:t>Barriers and challenges </a:t>
            </a:r>
            <a:endParaRPr lang="en-US" dirty="0">
              <a:solidFill>
                <a:schemeClr val="tx1"/>
              </a:solidFill>
            </a:endParaRPr>
          </a:p>
        </p:txBody>
      </p:sp>
      <p:sp>
        <p:nvSpPr>
          <p:cNvPr id="5" name="Text Placeholder 4"/>
          <p:cNvSpPr>
            <a:spLocks noGrp="1"/>
          </p:cNvSpPr>
          <p:nvPr>
            <p:ph type="body" idx="1"/>
          </p:nvPr>
        </p:nvSpPr>
        <p:spPr/>
        <p:txBody>
          <a:bodyPr/>
          <a:lstStyle/>
          <a:p>
            <a:pPr marL="342900" indent="-342900">
              <a:buFont typeface="Arial" panose="020B0604020202020204" pitchFamily="34" charset="0"/>
              <a:buChar char="•"/>
            </a:pPr>
            <a:r>
              <a:rPr lang="en-US" dirty="0" smtClean="0">
                <a:solidFill>
                  <a:schemeClr val="tx1"/>
                </a:solidFill>
              </a:rPr>
              <a:t>Practice level</a:t>
            </a:r>
          </a:p>
          <a:p>
            <a:pPr marL="342900" indent="-342900">
              <a:buFont typeface="Arial" panose="020B0604020202020204" pitchFamily="34" charset="0"/>
              <a:buChar char="•"/>
            </a:pPr>
            <a:r>
              <a:rPr lang="en-US" dirty="0" smtClean="0">
                <a:solidFill>
                  <a:schemeClr val="tx1"/>
                </a:solidFill>
              </a:rPr>
              <a:t>Patient/Family</a:t>
            </a:r>
          </a:p>
          <a:p>
            <a:pPr marL="342900" indent="-342900">
              <a:buFont typeface="Arial" panose="020B0604020202020204" pitchFamily="34" charset="0"/>
              <a:buChar char="•"/>
            </a:pPr>
            <a:r>
              <a:rPr lang="en-US" dirty="0" smtClean="0">
                <a:solidFill>
                  <a:schemeClr val="tx1"/>
                </a:solidFill>
              </a:rPr>
              <a:t>Specialists/Partners</a:t>
            </a:r>
            <a:endParaRPr lang="en-US" dirty="0">
              <a:solidFill>
                <a:schemeClr val="tx1"/>
              </a:solidFill>
            </a:endParaRPr>
          </a:p>
        </p:txBody>
      </p:sp>
    </p:spTree>
    <p:extLst>
      <p:ext uri="{BB962C8B-B14F-4D97-AF65-F5344CB8AC3E}">
        <p14:creationId xmlns:p14="http://schemas.microsoft.com/office/powerpoint/2010/main" val="215323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Barriers and Challenges</a:t>
            </a:r>
          </a:p>
        </p:txBody>
      </p:sp>
      <p:sp>
        <p:nvSpPr>
          <p:cNvPr id="5" name="Content Placeholder 4"/>
          <p:cNvSpPr>
            <a:spLocks noGrp="1"/>
          </p:cNvSpPr>
          <p:nvPr>
            <p:ph idx="1"/>
          </p:nvPr>
        </p:nvSpPr>
        <p:spPr/>
        <p:txBody>
          <a:bodyPr>
            <a:normAutofit lnSpcReduction="10000"/>
          </a:bodyPr>
          <a:lstStyle/>
          <a:p>
            <a:pPr lvl="0">
              <a:spcBef>
                <a:spcPts val="0"/>
              </a:spcBef>
              <a:spcAft>
                <a:spcPts val="600"/>
              </a:spcAft>
            </a:pPr>
            <a:r>
              <a:rPr lang="en-US" sz="2800" dirty="0">
                <a:latin typeface="Calibri" panose="020F0502020204030204" pitchFamily="34" charset="0"/>
              </a:rPr>
              <a:t>Practice -level</a:t>
            </a:r>
          </a:p>
          <a:p>
            <a:pPr lvl="1">
              <a:spcBef>
                <a:spcPts val="0"/>
              </a:spcBef>
              <a:spcAft>
                <a:spcPts val="600"/>
              </a:spcAft>
            </a:pPr>
            <a:r>
              <a:rPr lang="en-US" sz="2400" dirty="0">
                <a:latin typeface="Calibri" panose="020F0502020204030204" pitchFamily="34" charset="0"/>
              </a:rPr>
              <a:t>Lack of time and other resources </a:t>
            </a:r>
          </a:p>
          <a:p>
            <a:pPr lvl="2">
              <a:spcBef>
                <a:spcPts val="0"/>
              </a:spcBef>
              <a:spcAft>
                <a:spcPts val="600"/>
              </a:spcAft>
            </a:pPr>
            <a:r>
              <a:rPr lang="en-US" sz="1800" dirty="0">
                <a:latin typeface="Calibri" panose="020F0502020204030204" pitchFamily="34" charset="0"/>
              </a:rPr>
              <a:t>Workforce shortage</a:t>
            </a:r>
          </a:p>
          <a:p>
            <a:pPr lvl="2">
              <a:spcBef>
                <a:spcPts val="0"/>
              </a:spcBef>
              <a:spcAft>
                <a:spcPts val="600"/>
              </a:spcAft>
            </a:pPr>
            <a:r>
              <a:rPr lang="en-US" sz="1800" dirty="0">
                <a:latin typeface="Calibri" panose="020F0502020204030204" pitchFamily="34" charset="0"/>
              </a:rPr>
              <a:t>Increased acuity with patients (decrease provider productivity)</a:t>
            </a:r>
          </a:p>
          <a:p>
            <a:pPr lvl="2">
              <a:spcBef>
                <a:spcPts val="0"/>
              </a:spcBef>
              <a:spcAft>
                <a:spcPts val="600"/>
              </a:spcAft>
            </a:pPr>
            <a:r>
              <a:rPr lang="en-US" sz="1800" dirty="0">
                <a:latin typeface="Calibri" panose="020F0502020204030204" pitchFamily="34" charset="0"/>
              </a:rPr>
              <a:t>Time spent to track and reschedule  no shows</a:t>
            </a:r>
          </a:p>
          <a:p>
            <a:pPr lvl="1">
              <a:spcBef>
                <a:spcPts val="0"/>
              </a:spcBef>
              <a:spcAft>
                <a:spcPts val="600"/>
              </a:spcAft>
            </a:pPr>
            <a:r>
              <a:rPr lang="en-US" sz="2200" dirty="0">
                <a:latin typeface="Calibri" panose="020F0502020204030204" pitchFamily="34" charset="0"/>
              </a:rPr>
              <a:t>Variation in provider preferences/practices</a:t>
            </a:r>
          </a:p>
          <a:p>
            <a:pPr lvl="2">
              <a:spcBef>
                <a:spcPts val="0"/>
              </a:spcBef>
              <a:spcAft>
                <a:spcPts val="600"/>
              </a:spcAft>
            </a:pPr>
            <a:r>
              <a:rPr lang="en-US" sz="1800" dirty="0">
                <a:latin typeface="Calibri" panose="020F0502020204030204" pitchFamily="34" charset="0"/>
              </a:rPr>
              <a:t>Lack of protocols</a:t>
            </a:r>
          </a:p>
          <a:p>
            <a:pPr lvl="1">
              <a:spcBef>
                <a:spcPts val="0"/>
              </a:spcBef>
              <a:spcAft>
                <a:spcPts val="600"/>
              </a:spcAft>
            </a:pPr>
            <a:r>
              <a:rPr lang="en-US" sz="2200" dirty="0">
                <a:latin typeface="Calibri" panose="020F0502020204030204" pitchFamily="34" charset="0"/>
              </a:rPr>
              <a:t>Stigma </a:t>
            </a:r>
            <a:r>
              <a:rPr lang="en-US" sz="2200" dirty="0" smtClean="0">
                <a:latin typeface="Calibri" panose="020F0502020204030204" pitchFamily="34" charset="0"/>
              </a:rPr>
              <a:t>[“EHR </a:t>
            </a:r>
            <a:r>
              <a:rPr lang="en-US" sz="2200" dirty="0">
                <a:latin typeface="Calibri" panose="020F0502020204030204" pitchFamily="34" charset="0"/>
              </a:rPr>
              <a:t>is forever”]</a:t>
            </a:r>
          </a:p>
          <a:p>
            <a:pPr lvl="1">
              <a:spcBef>
                <a:spcPts val="0"/>
              </a:spcBef>
              <a:spcAft>
                <a:spcPts val="600"/>
              </a:spcAft>
            </a:pPr>
            <a:r>
              <a:rPr lang="en-US" sz="2200" dirty="0">
                <a:latin typeface="Calibri" panose="020F0502020204030204" pitchFamily="34" charset="0"/>
              </a:rPr>
              <a:t>Data re: referrals in phone notes or narrative –difficult to track</a:t>
            </a:r>
          </a:p>
          <a:p>
            <a:pPr lvl="1">
              <a:spcBef>
                <a:spcPts val="0"/>
              </a:spcBef>
              <a:spcAft>
                <a:spcPts val="600"/>
              </a:spcAft>
            </a:pPr>
            <a:r>
              <a:rPr lang="en-US" sz="2200" dirty="0">
                <a:latin typeface="Calibri" panose="020F0502020204030204" pitchFamily="34" charset="0"/>
              </a:rPr>
              <a:t>Lack of mechanism to note if patient is already in treatment or declined </a:t>
            </a:r>
            <a:r>
              <a:rPr lang="en-US" sz="2200" dirty="0" smtClean="0">
                <a:latin typeface="Calibri" panose="020F0502020204030204" pitchFamily="34" charset="0"/>
              </a:rPr>
              <a:t>referral</a:t>
            </a:r>
          </a:p>
          <a:p>
            <a:pPr lvl="1">
              <a:spcBef>
                <a:spcPts val="0"/>
              </a:spcBef>
              <a:spcAft>
                <a:spcPts val="600"/>
              </a:spcAft>
            </a:pPr>
            <a:endParaRPr lang="en-US" sz="2200" dirty="0">
              <a:latin typeface="Calibri" panose="020F0502020204030204" pitchFamily="34" charset="0"/>
            </a:endParaRPr>
          </a:p>
          <a:p>
            <a:endParaRPr lang="en-US" dirty="0"/>
          </a:p>
        </p:txBody>
      </p:sp>
    </p:spTree>
    <p:extLst>
      <p:ext uri="{BB962C8B-B14F-4D97-AF65-F5344CB8AC3E}">
        <p14:creationId xmlns:p14="http://schemas.microsoft.com/office/powerpoint/2010/main" val="356788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304800" y="1600200"/>
            <a:ext cx="8534400" cy="4191000"/>
          </a:xfrm>
        </p:spPr>
        <p:txBody>
          <a:bodyPr>
            <a:normAutofit/>
          </a:bodyPr>
          <a:lstStyle/>
          <a:p>
            <a:r>
              <a:rPr lang="en-US" sz="2400" dirty="0" smtClean="0"/>
              <a:t>Overview of “Follow Up”</a:t>
            </a:r>
          </a:p>
          <a:p>
            <a:r>
              <a:rPr lang="en-US" sz="2400" dirty="0"/>
              <a:t>2016 Year-end </a:t>
            </a:r>
            <a:r>
              <a:rPr lang="en-US" sz="2400" dirty="0" smtClean="0"/>
              <a:t>assessment: Aggregated responses</a:t>
            </a:r>
          </a:p>
          <a:p>
            <a:r>
              <a:rPr lang="en-US" sz="2400" dirty="0"/>
              <a:t>Deeper Dive: I</a:t>
            </a:r>
            <a:r>
              <a:rPr lang="en-US" sz="2400" dirty="0" smtClean="0"/>
              <a:t>ndividual </a:t>
            </a:r>
            <a:r>
              <a:rPr lang="en-US" sz="2400" dirty="0"/>
              <a:t>practice sites </a:t>
            </a:r>
            <a:r>
              <a:rPr lang="en-US" sz="2400" dirty="0" smtClean="0"/>
              <a:t>follow up management strategies </a:t>
            </a:r>
          </a:p>
          <a:p>
            <a:r>
              <a:rPr lang="en-US" sz="2400" dirty="0" smtClean="0"/>
              <a:t>Sharing Strategies and Discussion</a:t>
            </a:r>
            <a:endParaRPr lang="en-US" sz="2400" dirty="0"/>
          </a:p>
        </p:txBody>
      </p:sp>
    </p:spTree>
    <p:extLst>
      <p:ext uri="{BB962C8B-B14F-4D97-AF65-F5344CB8AC3E}">
        <p14:creationId xmlns:p14="http://schemas.microsoft.com/office/powerpoint/2010/main" val="2122960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Barriers and Challenges</a:t>
            </a:r>
          </a:p>
        </p:txBody>
      </p:sp>
      <p:sp>
        <p:nvSpPr>
          <p:cNvPr id="3" name="Content Placeholder 2"/>
          <p:cNvSpPr>
            <a:spLocks noGrp="1"/>
          </p:cNvSpPr>
          <p:nvPr>
            <p:ph idx="1"/>
          </p:nvPr>
        </p:nvSpPr>
        <p:spPr/>
        <p:txBody>
          <a:bodyPr/>
          <a:lstStyle/>
          <a:p>
            <a:pPr lvl="0">
              <a:spcBef>
                <a:spcPts val="0"/>
              </a:spcBef>
              <a:spcAft>
                <a:spcPts val="600"/>
              </a:spcAft>
            </a:pPr>
            <a:r>
              <a:rPr lang="en-US" sz="2800" dirty="0">
                <a:latin typeface="Calibri" panose="020F0502020204030204" pitchFamily="34" charset="0"/>
              </a:rPr>
              <a:t>Patient/Family </a:t>
            </a:r>
          </a:p>
          <a:p>
            <a:pPr lvl="1">
              <a:spcBef>
                <a:spcPts val="0"/>
              </a:spcBef>
              <a:spcAft>
                <a:spcPts val="600"/>
              </a:spcAft>
            </a:pPr>
            <a:r>
              <a:rPr lang="en-US" sz="2400" dirty="0">
                <a:latin typeface="Calibri" panose="020F0502020204030204" pitchFamily="34" charset="0"/>
              </a:rPr>
              <a:t>Lack of </a:t>
            </a:r>
            <a:r>
              <a:rPr lang="en-US" sz="2400" dirty="0" smtClean="0">
                <a:latin typeface="Calibri" panose="020F0502020204030204" pitchFamily="34" charset="0"/>
              </a:rPr>
              <a:t>Readiness/adherence</a:t>
            </a:r>
          </a:p>
          <a:p>
            <a:pPr lvl="2">
              <a:spcBef>
                <a:spcPts val="0"/>
              </a:spcBef>
              <a:spcAft>
                <a:spcPts val="600"/>
              </a:spcAft>
            </a:pPr>
            <a:r>
              <a:rPr lang="en-US" sz="2000" dirty="0" smtClean="0">
                <a:latin typeface="Calibri" panose="020F0502020204030204" pitchFamily="34" charset="0"/>
              </a:rPr>
              <a:t>Patients </a:t>
            </a:r>
            <a:r>
              <a:rPr lang="en-US" sz="2000" dirty="0">
                <a:latin typeface="Calibri" panose="020F0502020204030204" pitchFamily="34" charset="0"/>
              </a:rPr>
              <a:t>fail to follow through with </a:t>
            </a:r>
            <a:r>
              <a:rPr lang="en-US" sz="2000" dirty="0" smtClean="0">
                <a:latin typeface="Calibri" panose="020F0502020204030204" pitchFamily="34" charset="0"/>
              </a:rPr>
              <a:t>referral</a:t>
            </a:r>
            <a:endParaRPr lang="en-US" sz="2400" dirty="0">
              <a:latin typeface="Calibri" panose="020F0502020204030204" pitchFamily="34" charset="0"/>
            </a:endParaRPr>
          </a:p>
          <a:p>
            <a:pPr lvl="1">
              <a:spcBef>
                <a:spcPts val="0"/>
              </a:spcBef>
              <a:spcAft>
                <a:spcPts val="600"/>
              </a:spcAft>
            </a:pPr>
            <a:r>
              <a:rPr lang="en-US" sz="2200" dirty="0">
                <a:latin typeface="Calibri" panose="020F0502020204030204" pitchFamily="34" charset="0"/>
              </a:rPr>
              <a:t>Not the same pressure to F/U as when need meds </a:t>
            </a:r>
          </a:p>
          <a:p>
            <a:pPr lvl="1">
              <a:spcBef>
                <a:spcPts val="0"/>
              </a:spcBef>
              <a:spcAft>
                <a:spcPts val="600"/>
              </a:spcAft>
            </a:pPr>
            <a:r>
              <a:rPr lang="en-US" sz="2400" dirty="0">
                <a:latin typeface="Calibri" panose="020F0502020204030204" pitchFamily="34" charset="0"/>
              </a:rPr>
              <a:t>Communication </a:t>
            </a:r>
          </a:p>
          <a:p>
            <a:pPr lvl="2">
              <a:spcBef>
                <a:spcPts val="0"/>
              </a:spcBef>
              <a:spcAft>
                <a:spcPts val="600"/>
              </a:spcAft>
            </a:pPr>
            <a:r>
              <a:rPr lang="en-US" sz="1800" dirty="0">
                <a:latin typeface="Calibri" panose="020F0502020204030204" pitchFamily="34" charset="0"/>
              </a:rPr>
              <a:t>Phone numbers change/get shut off</a:t>
            </a:r>
          </a:p>
          <a:p>
            <a:endParaRPr lang="en-US" dirty="0"/>
          </a:p>
        </p:txBody>
      </p:sp>
    </p:spTree>
    <p:extLst>
      <p:ext uri="{BB962C8B-B14F-4D97-AF65-F5344CB8AC3E}">
        <p14:creationId xmlns:p14="http://schemas.microsoft.com/office/powerpoint/2010/main" val="1508261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Barriers and Challenges: </a:t>
            </a:r>
            <a:r>
              <a:rPr lang="en-US" sz="3200" dirty="0" smtClean="0">
                <a:latin typeface="Calibri" panose="020F0502020204030204" pitchFamily="34" charset="0"/>
              </a:rPr>
              <a:t>Specialists/Partners </a:t>
            </a:r>
            <a:endParaRPr lang="en-US" sz="3200" dirty="0"/>
          </a:p>
        </p:txBody>
      </p:sp>
      <p:sp>
        <p:nvSpPr>
          <p:cNvPr id="3" name="Content Placeholder 2"/>
          <p:cNvSpPr>
            <a:spLocks noGrp="1"/>
          </p:cNvSpPr>
          <p:nvPr>
            <p:ph idx="1"/>
          </p:nvPr>
        </p:nvSpPr>
        <p:spPr>
          <a:xfrm>
            <a:off x="0" y="1447800"/>
            <a:ext cx="8915400" cy="5105400"/>
          </a:xfrm>
        </p:spPr>
        <p:txBody>
          <a:bodyPr>
            <a:noAutofit/>
          </a:bodyPr>
          <a:lstStyle/>
          <a:p>
            <a:pPr lvl="1">
              <a:spcBef>
                <a:spcPts val="0"/>
              </a:spcBef>
              <a:spcAft>
                <a:spcPts val="600"/>
              </a:spcAft>
            </a:pPr>
            <a:r>
              <a:rPr lang="en-US" sz="2400" dirty="0" smtClean="0">
                <a:latin typeface="Calibri" panose="020F0502020204030204" pitchFamily="34" charset="0"/>
              </a:rPr>
              <a:t>Shortage </a:t>
            </a:r>
            <a:r>
              <a:rPr lang="en-US" sz="2400" dirty="0">
                <a:latin typeface="Calibri" panose="020F0502020204030204" pitchFamily="34" charset="0"/>
              </a:rPr>
              <a:t>of resources to refer </a:t>
            </a:r>
            <a:r>
              <a:rPr lang="en-US" sz="2400" dirty="0" smtClean="0">
                <a:latin typeface="Calibri" panose="020F0502020204030204" pitchFamily="34" charset="0"/>
              </a:rPr>
              <a:t>for high-intensity therapy </a:t>
            </a:r>
            <a:endParaRPr lang="en-US" sz="2400" dirty="0">
              <a:latin typeface="Calibri" panose="020F0502020204030204" pitchFamily="34" charset="0"/>
            </a:endParaRPr>
          </a:p>
          <a:p>
            <a:pPr lvl="1">
              <a:spcBef>
                <a:spcPts val="0"/>
              </a:spcBef>
              <a:spcAft>
                <a:spcPts val="600"/>
              </a:spcAft>
            </a:pPr>
            <a:r>
              <a:rPr lang="en-US" sz="2400" dirty="0">
                <a:latin typeface="Calibri" panose="020F0502020204030204" pitchFamily="34" charset="0"/>
              </a:rPr>
              <a:t>P</a:t>
            </a:r>
            <a:r>
              <a:rPr lang="en-US" sz="2400" dirty="0" smtClean="0">
                <a:latin typeface="Calibri" panose="020F0502020204030204" pitchFamily="34" charset="0"/>
              </a:rPr>
              <a:t>rotocols vary by organization/agency</a:t>
            </a:r>
          </a:p>
          <a:p>
            <a:pPr lvl="2">
              <a:spcBef>
                <a:spcPts val="0"/>
              </a:spcBef>
              <a:spcAft>
                <a:spcPts val="600"/>
              </a:spcAft>
            </a:pPr>
            <a:r>
              <a:rPr lang="en-US" sz="2000" dirty="0" smtClean="0">
                <a:latin typeface="Calibri" panose="020F0502020204030204" pitchFamily="34" charset="0"/>
              </a:rPr>
              <a:t>Some small specialist practices don’t have staff or EHR</a:t>
            </a:r>
          </a:p>
          <a:p>
            <a:pPr lvl="1">
              <a:spcBef>
                <a:spcPts val="0"/>
              </a:spcBef>
              <a:spcAft>
                <a:spcPts val="600"/>
              </a:spcAft>
            </a:pPr>
            <a:r>
              <a:rPr lang="en-US" sz="2400" dirty="0" smtClean="0">
                <a:latin typeface="Calibri" panose="020F0502020204030204" pitchFamily="34" charset="0"/>
              </a:rPr>
              <a:t>Some specialists only close loop on initial visit, but not if ongoing relationship</a:t>
            </a:r>
          </a:p>
          <a:p>
            <a:pPr lvl="1">
              <a:spcBef>
                <a:spcPts val="0"/>
              </a:spcBef>
              <a:spcAft>
                <a:spcPts val="600"/>
              </a:spcAft>
            </a:pPr>
            <a:r>
              <a:rPr lang="en-US" sz="2400" dirty="0" smtClean="0">
                <a:latin typeface="Calibri" panose="020F0502020204030204" pitchFamily="34" charset="0"/>
              </a:rPr>
              <a:t>HIPAA/42 </a:t>
            </a:r>
            <a:r>
              <a:rPr lang="en-US" sz="2400" dirty="0" smtClean="0">
                <a:solidFill>
                  <a:srgbClr val="FF0000"/>
                </a:solidFill>
                <a:latin typeface="Calibri" panose="020F0502020204030204" pitchFamily="34" charset="0"/>
              </a:rPr>
              <a:t>CFR</a:t>
            </a:r>
            <a:r>
              <a:rPr lang="en-US" sz="2400" dirty="0" smtClean="0">
                <a:latin typeface="Calibri" panose="020F0502020204030204" pitchFamily="34" charset="0"/>
              </a:rPr>
              <a:t> Part A – privacy protection vs. continuity of care</a:t>
            </a:r>
          </a:p>
          <a:p>
            <a:pPr lvl="1">
              <a:spcBef>
                <a:spcPts val="0"/>
              </a:spcBef>
              <a:spcAft>
                <a:spcPts val="600"/>
              </a:spcAft>
            </a:pPr>
            <a:r>
              <a:rPr lang="en-US" sz="2400" dirty="0" smtClean="0">
                <a:latin typeface="Calibri" panose="020F0502020204030204" pitchFamily="34" charset="0"/>
              </a:rPr>
              <a:t>Mental Health/Behavioral Health “entirely different system …you never know what MH is up to with patients, like you do with cardiology, for example” </a:t>
            </a:r>
          </a:p>
          <a:p>
            <a:pPr lvl="1">
              <a:spcBef>
                <a:spcPts val="0"/>
              </a:spcBef>
              <a:spcAft>
                <a:spcPts val="600"/>
              </a:spcAft>
            </a:pPr>
            <a:r>
              <a:rPr lang="en-US" sz="2400" dirty="0" smtClean="0">
                <a:latin typeface="Calibri" panose="020F0502020204030204" pitchFamily="34" charset="0"/>
              </a:rPr>
              <a:t>Burden is on PCP to close the loop on referrals</a:t>
            </a:r>
          </a:p>
          <a:p>
            <a:pPr lvl="1">
              <a:spcBef>
                <a:spcPts val="0"/>
              </a:spcBef>
              <a:spcAft>
                <a:spcPts val="600"/>
              </a:spcAft>
            </a:pPr>
            <a:endParaRPr lang="en-US" sz="1600" dirty="0" smtClean="0">
              <a:solidFill>
                <a:srgbClr val="FFC000"/>
              </a:solidFill>
              <a:latin typeface="Calibri" panose="020F0502020204030204" pitchFamily="34" charset="0"/>
            </a:endParaRPr>
          </a:p>
          <a:p>
            <a:pPr marL="0" lvl="0" indent="0">
              <a:buNone/>
            </a:pPr>
            <a:endParaRPr lang="en-US" sz="2000" dirty="0" smtClean="0">
              <a:latin typeface="Calibri" panose="020F0502020204030204" pitchFamily="34" charset="0"/>
            </a:endParaRPr>
          </a:p>
          <a:p>
            <a:endParaRPr lang="en-US" sz="2000" dirty="0">
              <a:latin typeface="Calibri" panose="020F0502020204030204" pitchFamily="34" charset="0"/>
            </a:endParaRPr>
          </a:p>
        </p:txBody>
      </p:sp>
    </p:spTree>
    <p:extLst>
      <p:ext uri="{BB962C8B-B14F-4D97-AF65-F5344CB8AC3E}">
        <p14:creationId xmlns:p14="http://schemas.microsoft.com/office/powerpoint/2010/main" val="3900874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828800"/>
            <a:ext cx="8116887" cy="1362075"/>
          </a:xfrm>
        </p:spPr>
        <p:txBody>
          <a:bodyPr/>
          <a:lstStyle/>
          <a:p>
            <a:r>
              <a:rPr lang="en-US" dirty="0" smtClean="0">
                <a:solidFill>
                  <a:schemeClr val="tx1"/>
                </a:solidFill>
              </a:rPr>
              <a:t>Enablers and facilitators</a:t>
            </a:r>
            <a:endParaRPr lang="en-US" dirty="0">
              <a:solidFill>
                <a:schemeClr val="tx1"/>
              </a:solidFill>
            </a:endParaRPr>
          </a:p>
        </p:txBody>
      </p:sp>
      <p:sp>
        <p:nvSpPr>
          <p:cNvPr id="5" name="Text Placeholder 4"/>
          <p:cNvSpPr>
            <a:spLocks noGrp="1"/>
          </p:cNvSpPr>
          <p:nvPr>
            <p:ph type="body" idx="1"/>
          </p:nvPr>
        </p:nvSpPr>
        <p:spPr>
          <a:xfrm>
            <a:off x="685800" y="4038600"/>
            <a:ext cx="7772400" cy="1500187"/>
          </a:xfrm>
        </p:spPr>
        <p:txBody>
          <a:bodyPr/>
          <a:lstStyle/>
          <a:p>
            <a:pPr marL="342900" indent="-342900">
              <a:buFont typeface="Arial" panose="020B0604020202020204" pitchFamily="34" charset="0"/>
              <a:buChar char="•"/>
            </a:pPr>
            <a:r>
              <a:rPr lang="en-US" dirty="0" smtClean="0">
                <a:solidFill>
                  <a:schemeClr val="tx1"/>
                </a:solidFill>
              </a:rPr>
              <a:t>EHR </a:t>
            </a:r>
          </a:p>
          <a:p>
            <a:pPr marL="342900" indent="-342900">
              <a:buFont typeface="Arial" panose="020B0604020202020204" pitchFamily="34" charset="0"/>
              <a:buChar char="•"/>
            </a:pPr>
            <a:r>
              <a:rPr lang="en-US" dirty="0" smtClean="0">
                <a:solidFill>
                  <a:schemeClr val="tx1"/>
                </a:solidFill>
              </a:rPr>
              <a:t>Staffing Strategies</a:t>
            </a:r>
          </a:p>
          <a:p>
            <a:pPr marL="342900" indent="-342900">
              <a:buFont typeface="Arial" panose="020B0604020202020204" pitchFamily="34" charset="0"/>
              <a:buChar char="•"/>
            </a:pPr>
            <a:r>
              <a:rPr lang="en-US" dirty="0" smtClean="0">
                <a:solidFill>
                  <a:schemeClr val="tx1"/>
                </a:solidFill>
              </a:rPr>
              <a:t>Protocols in Place</a:t>
            </a:r>
          </a:p>
          <a:p>
            <a:pPr marL="342900" indent="-342900">
              <a:buFont typeface="Arial" panose="020B0604020202020204" pitchFamily="34" charset="0"/>
              <a:buChar char="•"/>
            </a:pPr>
            <a:r>
              <a:rPr lang="en-US" dirty="0" smtClean="0">
                <a:solidFill>
                  <a:schemeClr val="tx1"/>
                </a:solidFill>
              </a:rPr>
              <a:t>Strong Standing Relationships</a:t>
            </a:r>
          </a:p>
          <a:p>
            <a:endParaRPr lang="en-US" dirty="0" smtClean="0"/>
          </a:p>
          <a:p>
            <a:endParaRPr lang="en-US" dirty="0"/>
          </a:p>
        </p:txBody>
      </p:sp>
    </p:spTree>
    <p:extLst>
      <p:ext uri="{BB962C8B-B14F-4D97-AF65-F5344CB8AC3E}">
        <p14:creationId xmlns:p14="http://schemas.microsoft.com/office/powerpoint/2010/main" val="3510764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Enablers/Facilitators: EHR</a:t>
            </a:r>
          </a:p>
        </p:txBody>
      </p:sp>
      <p:sp>
        <p:nvSpPr>
          <p:cNvPr id="3" name="Content Placeholder 2"/>
          <p:cNvSpPr>
            <a:spLocks noGrp="1"/>
          </p:cNvSpPr>
          <p:nvPr>
            <p:ph idx="1"/>
          </p:nvPr>
        </p:nvSpPr>
        <p:spPr/>
        <p:txBody>
          <a:bodyPr/>
          <a:lstStyle/>
          <a:p>
            <a:pPr lvl="1"/>
            <a:r>
              <a:rPr lang="en-US" dirty="0" smtClean="0"/>
              <a:t>Shared EHR:</a:t>
            </a:r>
          </a:p>
          <a:p>
            <a:pPr lvl="2"/>
            <a:r>
              <a:rPr lang="en-US" dirty="0" smtClean="0"/>
              <a:t>In </a:t>
            </a:r>
            <a:r>
              <a:rPr lang="en-US" dirty="0"/>
              <a:t>integrated practices </a:t>
            </a:r>
            <a:r>
              <a:rPr lang="en-US" dirty="0" smtClean="0"/>
              <a:t>– all clinicians can access patient records</a:t>
            </a:r>
          </a:p>
          <a:p>
            <a:pPr lvl="2"/>
            <a:r>
              <a:rPr lang="en-US" dirty="0" smtClean="0"/>
              <a:t>With external providers </a:t>
            </a:r>
          </a:p>
          <a:p>
            <a:pPr lvl="1"/>
            <a:r>
              <a:rPr lang="en-US" dirty="0" smtClean="0"/>
              <a:t>For </a:t>
            </a:r>
            <a:r>
              <a:rPr lang="en-US" dirty="0"/>
              <a:t>documenting/tracking</a:t>
            </a:r>
          </a:p>
          <a:p>
            <a:pPr lvl="2"/>
            <a:r>
              <a:rPr lang="en-US" dirty="0"/>
              <a:t>Automatic provider reminders</a:t>
            </a:r>
          </a:p>
          <a:p>
            <a:pPr lvl="2"/>
            <a:r>
              <a:rPr lang="en-US" dirty="0"/>
              <a:t>“Expired order” when patient doesn’t show up</a:t>
            </a:r>
          </a:p>
          <a:p>
            <a:pPr lvl="2"/>
            <a:r>
              <a:rPr lang="en-US" dirty="0"/>
              <a:t>Set reminders after 2-3 months to F/U</a:t>
            </a:r>
          </a:p>
          <a:p>
            <a:pPr marL="0" indent="0">
              <a:buNone/>
            </a:pPr>
            <a:endParaRPr lang="en-US" dirty="0"/>
          </a:p>
        </p:txBody>
      </p:sp>
    </p:spTree>
    <p:extLst>
      <p:ext uri="{BB962C8B-B14F-4D97-AF65-F5344CB8AC3E}">
        <p14:creationId xmlns:p14="http://schemas.microsoft.com/office/powerpoint/2010/main" val="3665711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76200"/>
            <a:ext cx="8610600" cy="1143000"/>
          </a:xfrm>
        </p:spPr>
        <p:txBody>
          <a:bodyPr>
            <a:noAutofit/>
          </a:bodyPr>
          <a:lstStyle/>
          <a:p>
            <a:r>
              <a:rPr lang="en-US" sz="3600" dirty="0" smtClean="0"/>
              <a:t>Enablers/Facilitators</a:t>
            </a:r>
            <a:r>
              <a:rPr lang="en-US" sz="4000" dirty="0" smtClean="0"/>
              <a:t>: </a:t>
            </a:r>
            <a:r>
              <a:rPr lang="en-US" sz="3200" dirty="0" smtClean="0"/>
              <a:t>Staffing </a:t>
            </a:r>
            <a:r>
              <a:rPr lang="en-US" sz="3200" dirty="0"/>
              <a:t>strategies </a:t>
            </a:r>
            <a:endParaRPr lang="en-US" sz="4000" dirty="0"/>
          </a:p>
        </p:txBody>
      </p:sp>
      <p:sp>
        <p:nvSpPr>
          <p:cNvPr id="3" name="Content Placeholder 2"/>
          <p:cNvSpPr>
            <a:spLocks noGrp="1"/>
          </p:cNvSpPr>
          <p:nvPr>
            <p:ph idx="1"/>
          </p:nvPr>
        </p:nvSpPr>
        <p:spPr/>
        <p:txBody>
          <a:bodyPr>
            <a:normAutofit/>
          </a:bodyPr>
          <a:lstStyle/>
          <a:p>
            <a:pPr lvl="1"/>
            <a:r>
              <a:rPr lang="en-US" sz="2400" dirty="0" smtClean="0"/>
              <a:t>Team-based </a:t>
            </a:r>
            <a:r>
              <a:rPr lang="en-US" sz="2400" dirty="0"/>
              <a:t>care </a:t>
            </a:r>
          </a:p>
          <a:p>
            <a:pPr lvl="1"/>
            <a:r>
              <a:rPr lang="en-US" sz="2400" dirty="0"/>
              <a:t>PCP/MA dyad</a:t>
            </a:r>
          </a:p>
          <a:p>
            <a:pPr lvl="1"/>
            <a:r>
              <a:rPr lang="en-US" sz="2400" dirty="0"/>
              <a:t>Maximize roles/scope of work </a:t>
            </a:r>
          </a:p>
          <a:p>
            <a:pPr lvl="1"/>
            <a:r>
              <a:rPr lang="en-US" sz="2400" dirty="0"/>
              <a:t>Care coordinators</a:t>
            </a:r>
          </a:p>
          <a:p>
            <a:pPr lvl="1"/>
            <a:r>
              <a:rPr lang="en-US" sz="2400" dirty="0"/>
              <a:t>Community Health Workers </a:t>
            </a:r>
          </a:p>
          <a:p>
            <a:pPr lvl="1"/>
            <a:r>
              <a:rPr lang="en-US" sz="2400" dirty="0"/>
              <a:t>Referral Coordinators </a:t>
            </a:r>
          </a:p>
          <a:p>
            <a:pPr lvl="1"/>
            <a:r>
              <a:rPr lang="en-US" sz="2400" dirty="0"/>
              <a:t>Referral Clinics</a:t>
            </a:r>
          </a:p>
          <a:p>
            <a:pPr lvl="1"/>
            <a:r>
              <a:rPr lang="en-US" sz="2400" dirty="0"/>
              <a:t>School-based clinicians</a:t>
            </a:r>
            <a:endParaRPr lang="en-US" dirty="0"/>
          </a:p>
          <a:p>
            <a:endParaRPr lang="en-US" sz="5400" dirty="0"/>
          </a:p>
        </p:txBody>
      </p:sp>
    </p:spTree>
    <p:extLst>
      <p:ext uri="{BB962C8B-B14F-4D97-AF65-F5344CB8AC3E}">
        <p14:creationId xmlns:p14="http://schemas.microsoft.com/office/powerpoint/2010/main" val="430436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45231" cy="1143000"/>
          </a:xfrm>
        </p:spPr>
        <p:txBody>
          <a:bodyPr>
            <a:normAutofit/>
          </a:bodyPr>
          <a:lstStyle/>
          <a:p>
            <a:r>
              <a:rPr lang="en-US" sz="3600" dirty="0"/>
              <a:t>Enablers/Facilitators</a:t>
            </a:r>
            <a:r>
              <a:rPr lang="en-US" sz="3600" dirty="0" smtClean="0"/>
              <a:t>: Protocols in Place</a:t>
            </a:r>
            <a:endParaRPr lang="en-US" sz="3600" dirty="0"/>
          </a:p>
        </p:txBody>
      </p:sp>
      <p:sp>
        <p:nvSpPr>
          <p:cNvPr id="3" name="Content Placeholder 2"/>
          <p:cNvSpPr>
            <a:spLocks noGrp="1"/>
          </p:cNvSpPr>
          <p:nvPr>
            <p:ph idx="1"/>
          </p:nvPr>
        </p:nvSpPr>
        <p:spPr/>
        <p:txBody>
          <a:bodyPr>
            <a:normAutofit fontScale="62500" lnSpcReduction="20000"/>
          </a:bodyPr>
          <a:lstStyle/>
          <a:p>
            <a:r>
              <a:rPr lang="en-US" sz="2600" dirty="0">
                <a:solidFill>
                  <a:prstClr val="black"/>
                </a:solidFill>
              </a:rPr>
              <a:t>E.g., For sick child visits, RN calls 48 </a:t>
            </a:r>
            <a:r>
              <a:rPr lang="en-US" sz="2600" dirty="0" err="1">
                <a:solidFill>
                  <a:prstClr val="black"/>
                </a:solidFill>
              </a:rPr>
              <a:t>hrs</a:t>
            </a:r>
            <a:r>
              <a:rPr lang="en-US" sz="2600" dirty="0">
                <a:solidFill>
                  <a:prstClr val="black"/>
                </a:solidFill>
              </a:rPr>
              <a:t> later to check on </a:t>
            </a:r>
            <a:r>
              <a:rPr lang="en-US" sz="2600" dirty="0" err="1">
                <a:solidFill>
                  <a:prstClr val="black"/>
                </a:solidFill>
              </a:rPr>
              <a:t>pt</a:t>
            </a:r>
            <a:endParaRPr lang="en-US" sz="2600" dirty="0">
              <a:solidFill>
                <a:prstClr val="black"/>
              </a:solidFill>
            </a:endParaRPr>
          </a:p>
          <a:p>
            <a:r>
              <a:rPr lang="en-US" sz="2600" dirty="0">
                <a:solidFill>
                  <a:prstClr val="black"/>
                </a:solidFill>
              </a:rPr>
              <a:t>Phone f/u </a:t>
            </a:r>
          </a:p>
          <a:p>
            <a:r>
              <a:rPr lang="en-US" sz="2600" dirty="0" smtClean="0">
                <a:solidFill>
                  <a:prstClr val="black"/>
                </a:solidFill>
              </a:rPr>
              <a:t>Catch </a:t>
            </a:r>
            <a:r>
              <a:rPr lang="en-US" sz="2600" dirty="0">
                <a:solidFill>
                  <a:prstClr val="black"/>
                </a:solidFill>
              </a:rPr>
              <a:t>“Missed opportunities” at subsequent visits</a:t>
            </a:r>
          </a:p>
          <a:p>
            <a:r>
              <a:rPr lang="en-US" sz="2600" dirty="0">
                <a:solidFill>
                  <a:prstClr val="black"/>
                </a:solidFill>
              </a:rPr>
              <a:t>Referral coordinators follow up directly with patient</a:t>
            </a:r>
          </a:p>
          <a:p>
            <a:r>
              <a:rPr lang="en-US" sz="2600" dirty="0">
                <a:solidFill>
                  <a:prstClr val="black"/>
                </a:solidFill>
              </a:rPr>
              <a:t>Phone call/letter/certified letter</a:t>
            </a:r>
          </a:p>
          <a:p>
            <a:r>
              <a:rPr lang="en-US" sz="2600" dirty="0">
                <a:solidFill>
                  <a:prstClr val="black"/>
                </a:solidFill>
              </a:rPr>
              <a:t>Staff member at desk with patient needing referral asks patient to call specialist</a:t>
            </a:r>
          </a:p>
          <a:p>
            <a:r>
              <a:rPr lang="en-US" sz="2600" dirty="0">
                <a:solidFill>
                  <a:prstClr val="black"/>
                </a:solidFill>
              </a:rPr>
              <a:t>Referral specialists receive electronic message – all docs exchanged (consultant report, quality report, outstanding referrals  </a:t>
            </a:r>
          </a:p>
          <a:p>
            <a:r>
              <a:rPr lang="en-US" sz="2600" dirty="0">
                <a:solidFill>
                  <a:prstClr val="black"/>
                </a:solidFill>
              </a:rPr>
              <a:t>Call patients to remind about appointments the day before</a:t>
            </a:r>
          </a:p>
          <a:p>
            <a:r>
              <a:rPr lang="en-US" sz="2600" dirty="0">
                <a:solidFill>
                  <a:prstClr val="black"/>
                </a:solidFill>
              </a:rPr>
              <a:t>Warm hand-offs/same visit</a:t>
            </a:r>
          </a:p>
          <a:p>
            <a:r>
              <a:rPr lang="en-US" sz="2600" dirty="0">
                <a:solidFill>
                  <a:prstClr val="black"/>
                </a:solidFill>
              </a:rPr>
              <a:t>Asking BH  (referred to) to contact patient </a:t>
            </a:r>
          </a:p>
          <a:p>
            <a:pPr lvl="0"/>
            <a:r>
              <a:rPr lang="en-US" sz="2600" dirty="0" smtClean="0">
                <a:solidFill>
                  <a:prstClr val="black"/>
                </a:solidFill>
              </a:rPr>
              <a:t>Internal</a:t>
            </a:r>
            <a:r>
              <a:rPr lang="en-US" sz="2600" dirty="0">
                <a:solidFill>
                  <a:prstClr val="black"/>
                </a:solidFill>
              </a:rPr>
              <a:t>: BH Consultants outreach after 2 weeks </a:t>
            </a:r>
            <a:endParaRPr lang="en-US" sz="2600" dirty="0" smtClean="0">
              <a:solidFill>
                <a:prstClr val="black"/>
              </a:solidFill>
            </a:endParaRPr>
          </a:p>
          <a:p>
            <a:pPr lvl="0"/>
            <a:r>
              <a:rPr lang="en-US" sz="2600" dirty="0" smtClean="0">
                <a:solidFill>
                  <a:prstClr val="black"/>
                </a:solidFill>
              </a:rPr>
              <a:t>“</a:t>
            </a:r>
            <a:r>
              <a:rPr lang="en-US" sz="2600" dirty="0">
                <a:solidFill>
                  <a:prstClr val="black"/>
                </a:solidFill>
              </a:rPr>
              <a:t>high risk patients usually make arrangements to allow communication”</a:t>
            </a:r>
          </a:p>
          <a:p>
            <a:pPr lvl="0"/>
            <a:r>
              <a:rPr lang="en-US" sz="2600" dirty="0">
                <a:solidFill>
                  <a:prstClr val="black"/>
                </a:solidFill>
              </a:rPr>
              <a:t>With some conditions, patients need meds refilled or school health forms, so built in mechanism to keep n touch </a:t>
            </a:r>
          </a:p>
          <a:p>
            <a:endParaRPr lang="en-US" dirty="0"/>
          </a:p>
        </p:txBody>
      </p:sp>
    </p:spTree>
    <p:extLst>
      <p:ext uri="{BB962C8B-B14F-4D97-AF65-F5344CB8AC3E}">
        <p14:creationId xmlns:p14="http://schemas.microsoft.com/office/powerpoint/2010/main" val="300590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45231" cy="1143000"/>
          </a:xfrm>
        </p:spPr>
        <p:txBody>
          <a:bodyPr>
            <a:normAutofit fontScale="90000"/>
          </a:bodyPr>
          <a:lstStyle/>
          <a:p>
            <a:r>
              <a:rPr lang="en-US" sz="4000" dirty="0"/>
              <a:t>Enablers/Facilitators: Strong standing relationships </a:t>
            </a:r>
            <a:endParaRPr lang="en-US" dirty="0"/>
          </a:p>
        </p:txBody>
      </p:sp>
      <p:sp>
        <p:nvSpPr>
          <p:cNvPr id="3" name="Content Placeholder 2"/>
          <p:cNvSpPr>
            <a:spLocks noGrp="1"/>
          </p:cNvSpPr>
          <p:nvPr>
            <p:ph idx="1"/>
          </p:nvPr>
        </p:nvSpPr>
        <p:spPr/>
        <p:txBody>
          <a:bodyPr>
            <a:normAutofit/>
          </a:bodyPr>
          <a:lstStyle/>
          <a:p>
            <a:pPr lvl="1"/>
            <a:r>
              <a:rPr lang="en-US" sz="2000" dirty="0" smtClean="0"/>
              <a:t>With </a:t>
            </a:r>
            <a:r>
              <a:rPr lang="en-US" sz="2000" dirty="0"/>
              <a:t>patients </a:t>
            </a:r>
          </a:p>
          <a:p>
            <a:pPr lvl="1"/>
            <a:r>
              <a:rPr lang="en-US" sz="2000" dirty="0"/>
              <a:t>W</a:t>
            </a:r>
            <a:r>
              <a:rPr lang="en-US" sz="2000" dirty="0" smtClean="0"/>
              <a:t>ith </a:t>
            </a:r>
            <a:r>
              <a:rPr lang="en-US" sz="2000" dirty="0"/>
              <a:t>partner organizations (referrals)</a:t>
            </a:r>
          </a:p>
          <a:p>
            <a:pPr lvl="1"/>
            <a:endParaRPr lang="en-US" sz="3200" dirty="0"/>
          </a:p>
          <a:p>
            <a:endParaRPr lang="en-US" sz="6600" dirty="0"/>
          </a:p>
        </p:txBody>
      </p:sp>
    </p:spTree>
    <p:extLst>
      <p:ext uri="{BB962C8B-B14F-4D97-AF65-F5344CB8AC3E}">
        <p14:creationId xmlns:p14="http://schemas.microsoft.com/office/powerpoint/2010/main" val="3097371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Strategies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a:t>
            </a:r>
            <a:r>
              <a:rPr lang="en-US" dirty="0"/>
              <a:t>are ways your practice is working to increase compliance with follow-up appointments? </a:t>
            </a:r>
          </a:p>
          <a:p>
            <a:r>
              <a:rPr lang="en-US" dirty="0"/>
              <a:t>How is your practice closing the loop on referrals and F/U</a:t>
            </a:r>
            <a:r>
              <a:rPr lang="en-US" dirty="0" smtClean="0"/>
              <a:t>?</a:t>
            </a:r>
          </a:p>
          <a:p>
            <a:r>
              <a:rPr lang="en-US" dirty="0" smtClean="0"/>
              <a:t>How do you increase your patients’ engagement in their care? </a:t>
            </a:r>
            <a:endParaRPr lang="en-US" dirty="0"/>
          </a:p>
          <a:p>
            <a:r>
              <a:rPr lang="en-US" dirty="0" smtClean="0"/>
              <a:t>How </a:t>
            </a:r>
            <a:r>
              <a:rPr lang="en-US" dirty="0"/>
              <a:t>does your </a:t>
            </a:r>
            <a:r>
              <a:rPr lang="en-US" dirty="0" smtClean="0"/>
              <a:t>practice deal with confidentiality in regard to </a:t>
            </a:r>
            <a:r>
              <a:rPr lang="en-US" dirty="0"/>
              <a:t>follow-up</a:t>
            </a:r>
            <a:r>
              <a:rPr lang="en-US" dirty="0" smtClean="0"/>
              <a:t>?</a:t>
            </a:r>
            <a:endParaRPr lang="en-US" dirty="0"/>
          </a:p>
          <a:p>
            <a:r>
              <a:rPr lang="en-US" dirty="0" smtClean="0"/>
              <a:t>How </a:t>
            </a:r>
            <a:r>
              <a:rPr lang="en-US" dirty="0"/>
              <a:t>does your practice get information from phone </a:t>
            </a:r>
            <a:r>
              <a:rPr lang="en-US" dirty="0" smtClean="0"/>
              <a:t>notes?</a:t>
            </a:r>
          </a:p>
        </p:txBody>
      </p:sp>
    </p:spTree>
    <p:extLst>
      <p:ext uri="{BB962C8B-B14F-4D97-AF65-F5344CB8AC3E}">
        <p14:creationId xmlns:p14="http://schemas.microsoft.com/office/powerpoint/2010/main" val="965364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63861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a:t>Health First – Visit Preplanning Protocol</a:t>
            </a:r>
          </a:p>
          <a:p>
            <a:r>
              <a:rPr lang="en-US" dirty="0"/>
              <a:t>Weeks – Referral Clinic</a:t>
            </a:r>
          </a:p>
          <a:p>
            <a:r>
              <a:rPr lang="en-US" dirty="0"/>
              <a:t>Concord – Patient Portal </a:t>
            </a:r>
          </a:p>
          <a:p>
            <a:endParaRPr lang="en-US" dirty="0"/>
          </a:p>
        </p:txBody>
      </p:sp>
    </p:spTree>
    <p:extLst>
      <p:ext uri="{BB962C8B-B14F-4D97-AF65-F5344CB8AC3E}">
        <p14:creationId xmlns:p14="http://schemas.microsoft.com/office/powerpoint/2010/main" val="1152748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Follow-up</a:t>
            </a:r>
            <a:endParaRPr lang="en-US" dirty="0"/>
          </a:p>
        </p:txBody>
      </p:sp>
      <p:sp>
        <p:nvSpPr>
          <p:cNvPr id="3" name="Content Placeholder 2"/>
          <p:cNvSpPr>
            <a:spLocks noGrp="1"/>
          </p:cNvSpPr>
          <p:nvPr>
            <p:ph idx="1"/>
          </p:nvPr>
        </p:nvSpPr>
        <p:spPr>
          <a:xfrm>
            <a:off x="533400" y="1600200"/>
            <a:ext cx="8229600" cy="4495800"/>
          </a:xfrm>
        </p:spPr>
        <p:txBody>
          <a:bodyPr>
            <a:normAutofit/>
          </a:bodyPr>
          <a:lstStyle/>
          <a:p>
            <a:pPr marL="0" indent="0" algn="ctr">
              <a:buNone/>
            </a:pPr>
            <a:r>
              <a:rPr lang="en-US" i="1" dirty="0" smtClean="0"/>
              <a:t>“</a:t>
            </a:r>
            <a:r>
              <a:rPr lang="en-US" i="1" dirty="0"/>
              <a:t>Follow Up” refers to any contact with a patient that closes the loop with the primary care practice</a:t>
            </a:r>
            <a:r>
              <a:rPr lang="en-US" i="1" dirty="0" smtClean="0"/>
              <a:t>.</a:t>
            </a:r>
          </a:p>
          <a:p>
            <a:pPr marL="0" indent="0" algn="ctr">
              <a:buNone/>
            </a:pPr>
            <a:endParaRPr lang="en-US" i="1" dirty="0" smtClean="0"/>
          </a:p>
          <a:p>
            <a:pPr lvl="1"/>
            <a:r>
              <a:rPr lang="en-US" i="1" dirty="0" smtClean="0"/>
              <a:t>positive screen</a:t>
            </a:r>
          </a:p>
          <a:p>
            <a:pPr lvl="1"/>
            <a:r>
              <a:rPr lang="en-US" i="1" dirty="0"/>
              <a:t>proactive </a:t>
            </a:r>
            <a:r>
              <a:rPr lang="en-US" i="1" dirty="0" smtClean="0"/>
              <a:t>outreach</a:t>
            </a:r>
          </a:p>
          <a:p>
            <a:pPr lvl="1"/>
            <a:r>
              <a:rPr lang="en-US" i="1" dirty="0" smtClean="0"/>
              <a:t>protocols</a:t>
            </a:r>
          </a:p>
          <a:p>
            <a:endParaRPr lang="en-US" i="1" dirty="0" smtClean="0"/>
          </a:p>
          <a:p>
            <a:endParaRPr lang="en-US" i="1" dirty="0"/>
          </a:p>
        </p:txBody>
      </p:sp>
    </p:spTree>
    <p:extLst>
      <p:ext uri="{BB962C8B-B14F-4D97-AF65-F5344CB8AC3E}">
        <p14:creationId xmlns:p14="http://schemas.microsoft.com/office/powerpoint/2010/main" val="3489706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1800" dirty="0" smtClean="0"/>
              <a:t>Q1: </a:t>
            </a:r>
            <a:r>
              <a:rPr lang="en-US" sz="1800" b="1" dirty="0"/>
              <a:t>How do you currently follow-up when screening indicates a patient is at risk for a particular condition, for example, hearing loss, obesity, lead contamination? [Check all that apply]</a:t>
            </a:r>
            <a:r>
              <a:rPr lang="en-US" sz="1800" dirty="0"/>
              <a:t/>
            </a:r>
            <a:br>
              <a:rPr lang="en-US" sz="1800" dirty="0"/>
            </a:br>
            <a:endParaRPr lang="en-US"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37601562"/>
              </p:ext>
            </p:extLst>
          </p:nvPr>
        </p:nvGraphicFramePr>
        <p:xfrm>
          <a:off x="228600" y="1600200"/>
          <a:ext cx="8534400" cy="3545840"/>
        </p:xfrm>
        <a:graphic>
          <a:graphicData uri="http://schemas.openxmlformats.org/drawingml/2006/table">
            <a:tbl>
              <a:tblPr firstRow="1" bandRow="1">
                <a:tableStyleId>{5C22544A-7EE6-4342-B048-85BDC9FD1C3A}</a:tableStyleId>
              </a:tblPr>
              <a:tblGrid>
                <a:gridCol w="7349067"/>
                <a:gridCol w="1185333"/>
              </a:tblGrid>
              <a:tr h="370840">
                <a:tc>
                  <a:txBody>
                    <a:bodyPr/>
                    <a:lstStyle/>
                    <a:p>
                      <a:endParaRPr lang="en-US" sz="1600" i="0" dirty="0">
                        <a:latin typeface="Calibri" panose="020F0502020204030204" pitchFamily="34" charset="0"/>
                      </a:endParaRPr>
                    </a:p>
                  </a:txBody>
                  <a:tcPr/>
                </a:tc>
                <a:tc>
                  <a:txBody>
                    <a:bodyPr/>
                    <a:lstStyle/>
                    <a:p>
                      <a:endParaRPr lang="en-US" sz="1600" i="0">
                        <a:latin typeface="Calibri" panose="020F0502020204030204" pitchFamily="34" charset="0"/>
                      </a:endParaRPr>
                    </a:p>
                  </a:txBody>
                  <a:tcPr/>
                </a:tc>
              </a:tr>
              <a:tr h="370840">
                <a:tc>
                  <a:txBody>
                    <a:bodyPr/>
                    <a:lstStyle/>
                    <a:p>
                      <a:r>
                        <a:rPr lang="en-US" sz="1600" i="0" kern="1200" dirty="0" smtClean="0">
                          <a:solidFill>
                            <a:schemeClr val="dk1"/>
                          </a:solidFill>
                          <a:effectLst/>
                          <a:latin typeface="Calibri" panose="020F0502020204030204" pitchFamily="34" charset="0"/>
                          <a:ea typeface="+mn-ea"/>
                          <a:cs typeface="+mn-cs"/>
                        </a:rPr>
                        <a:t>can put reminder to self (MA or RN) to f/u in EMR at set time, and it pops up</a:t>
                      </a:r>
                      <a:endParaRPr lang="en-US" sz="1600" i="0" kern="1200" dirty="0">
                        <a:solidFill>
                          <a:schemeClr val="dk1"/>
                        </a:solidFill>
                        <a:effectLst/>
                        <a:latin typeface="Calibri" panose="020F0502020204030204" pitchFamily="34" charset="0"/>
                        <a:ea typeface="+mn-ea"/>
                        <a:cs typeface="+mn-cs"/>
                      </a:endParaRPr>
                    </a:p>
                  </a:txBody>
                  <a:tcPr/>
                </a:tc>
                <a:tc>
                  <a:txBody>
                    <a:bodyPr/>
                    <a:lstStyle/>
                    <a:p>
                      <a:r>
                        <a:rPr lang="en-US" sz="1600" i="0" dirty="0" smtClean="0">
                          <a:latin typeface="Calibri" panose="020F0502020204030204" pitchFamily="34" charset="0"/>
                        </a:rPr>
                        <a:t>MCHC</a:t>
                      </a:r>
                      <a:endParaRPr lang="en-US" sz="1600" i="0" dirty="0">
                        <a:latin typeface="Calibri" panose="020F0502020204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0" kern="1200" dirty="0" smtClean="0">
                          <a:solidFill>
                            <a:schemeClr val="dk1"/>
                          </a:solidFill>
                          <a:effectLst/>
                          <a:latin typeface="Calibri" panose="020F0502020204030204" pitchFamily="34" charset="0"/>
                          <a:ea typeface="+mn-ea"/>
                          <a:cs typeface="+mn-cs"/>
                        </a:rPr>
                        <a:t>rooming staff to f/u appointment and they will talk to patient about it. </a:t>
                      </a:r>
                    </a:p>
                    <a:p>
                      <a:endParaRPr lang="en-US" sz="1600" i="0" dirty="0">
                        <a:latin typeface="Calibri" panose="020F0502020204030204" pitchFamily="34" charset="0"/>
                      </a:endParaRPr>
                    </a:p>
                  </a:txBody>
                  <a:tcPr/>
                </a:tc>
                <a:tc>
                  <a:txBody>
                    <a:bodyPr/>
                    <a:lstStyle/>
                    <a:p>
                      <a:r>
                        <a:rPr lang="en-US" sz="1600" i="0" dirty="0" smtClean="0">
                          <a:latin typeface="Calibri" panose="020F0502020204030204" pitchFamily="34" charset="0"/>
                        </a:rPr>
                        <a:t>Weeks</a:t>
                      </a:r>
                      <a:endParaRPr lang="en-US" sz="1600" i="0" dirty="0">
                        <a:latin typeface="Calibri" panose="020F0502020204030204" pitchFamily="34" charset="0"/>
                      </a:endParaRPr>
                    </a:p>
                  </a:txBody>
                  <a:tcPr/>
                </a:tc>
              </a:tr>
              <a:tr h="370840">
                <a:tc>
                  <a:txBody>
                    <a:bodyPr/>
                    <a:lstStyle/>
                    <a:p>
                      <a:r>
                        <a:rPr lang="en-US" sz="1600" i="0" kern="1200" dirty="0" smtClean="0">
                          <a:solidFill>
                            <a:schemeClr val="dk1"/>
                          </a:solidFill>
                          <a:effectLst/>
                          <a:latin typeface="Calibri" panose="020F0502020204030204" pitchFamily="34" charset="0"/>
                          <a:ea typeface="+mn-ea"/>
                          <a:cs typeface="+mn-cs"/>
                        </a:rPr>
                        <a:t>Orders for test, use a note in file – it depends on the issue and severity.  They may tell the parents they will call to check in.  If patient doesn’t follow thru on order – provider gets a note that says the order is expired.  This prompts the MA to call parents to say they need to follow up.  They keep the provider in the loop w response.  </a:t>
                      </a:r>
                      <a:endParaRPr lang="en-US" sz="1600" i="0" kern="1200" dirty="0">
                        <a:solidFill>
                          <a:schemeClr val="dk1"/>
                        </a:solidFill>
                        <a:effectLst/>
                        <a:latin typeface="Calibri" panose="020F0502020204030204" pitchFamily="34" charset="0"/>
                        <a:ea typeface="+mn-ea"/>
                        <a:cs typeface="+mn-cs"/>
                      </a:endParaRPr>
                    </a:p>
                  </a:txBody>
                  <a:tcPr/>
                </a:tc>
                <a:tc>
                  <a:txBody>
                    <a:bodyPr/>
                    <a:lstStyle/>
                    <a:p>
                      <a:r>
                        <a:rPr lang="en-US" sz="1600" i="0" dirty="0" smtClean="0">
                          <a:latin typeface="Calibri" panose="020F0502020204030204" pitchFamily="34" charset="0"/>
                        </a:rPr>
                        <a:t>DH Concord</a:t>
                      </a:r>
                      <a:endParaRPr lang="en-US" sz="1600" i="0" dirty="0">
                        <a:latin typeface="Calibri" panose="020F0502020204030204" pitchFamily="34" charset="0"/>
                      </a:endParaRPr>
                    </a:p>
                  </a:txBody>
                  <a:tcPr/>
                </a:tc>
              </a:tr>
              <a:tr h="370840">
                <a:tc>
                  <a:txBody>
                    <a:bodyPr/>
                    <a:lstStyle/>
                    <a:p>
                      <a:r>
                        <a:rPr lang="en-US" sz="1600" i="0" kern="1200" dirty="0" smtClean="0">
                          <a:solidFill>
                            <a:schemeClr val="dk1"/>
                          </a:solidFill>
                          <a:effectLst/>
                          <a:latin typeface="Calibri" panose="020F0502020204030204" pitchFamily="34" charset="0"/>
                          <a:ea typeface="+mn-ea"/>
                          <a:cs typeface="+mn-cs"/>
                        </a:rPr>
                        <a:t>if here, CDE and nutritionist offer on-site referral right away also they will do outreach by phone.</a:t>
                      </a:r>
                      <a:endParaRPr lang="en-US" sz="1600" i="0" dirty="0">
                        <a:latin typeface="Calibri" panose="020F0502020204030204" pitchFamily="34" charset="0"/>
                      </a:endParaRPr>
                    </a:p>
                  </a:txBody>
                  <a:tcPr/>
                </a:tc>
                <a:tc>
                  <a:txBody>
                    <a:bodyPr/>
                    <a:lstStyle/>
                    <a:p>
                      <a:r>
                        <a:rPr lang="en-US" sz="1600" i="0" dirty="0" smtClean="0">
                          <a:latin typeface="Calibri" panose="020F0502020204030204" pitchFamily="34" charset="0"/>
                        </a:rPr>
                        <a:t>Goodwin</a:t>
                      </a:r>
                      <a:endParaRPr lang="en-US" sz="1600" i="0" dirty="0">
                        <a:latin typeface="Calibri" panose="020F0502020204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0" kern="1200" dirty="0" smtClean="0">
                          <a:solidFill>
                            <a:schemeClr val="dk1"/>
                          </a:solidFill>
                          <a:effectLst/>
                          <a:latin typeface="Calibri" panose="020F0502020204030204" pitchFamily="34" charset="0"/>
                          <a:ea typeface="+mn-ea"/>
                          <a:cs typeface="+mn-cs"/>
                        </a:rPr>
                        <a:t>provider schedule appointment and MA or nurse gives them a call, letters reminder follow-up</a:t>
                      </a:r>
                    </a:p>
                  </a:txBody>
                  <a:tcPr/>
                </a:tc>
                <a:tc>
                  <a:txBody>
                    <a:bodyPr/>
                    <a:lstStyle/>
                    <a:p>
                      <a:r>
                        <a:rPr lang="en-US" sz="1600" i="0" dirty="0" smtClean="0">
                          <a:latin typeface="Calibri" panose="020F0502020204030204" pitchFamily="34" charset="0"/>
                        </a:rPr>
                        <a:t>H1st</a:t>
                      </a:r>
                      <a:endParaRPr lang="en-US" sz="1600"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1311479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1800" dirty="0" smtClean="0"/>
              <a:t>Q2:</a:t>
            </a:r>
            <a:r>
              <a:rPr lang="en-US" sz="1800" b="1" dirty="0"/>
              <a:t>How do you currently follow-up when tests indicate a patient has a particular condition, for example, diabetes, tuberculosis, developmental delays? [Check all that apply]</a:t>
            </a:r>
            <a:r>
              <a:rPr lang="en-US" sz="1800" dirty="0"/>
              <a:t/>
            </a:r>
            <a:br>
              <a:rPr lang="en-US" sz="1800" dirty="0"/>
            </a:b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4016743"/>
              </p:ext>
            </p:extLst>
          </p:nvPr>
        </p:nvGraphicFramePr>
        <p:xfrm>
          <a:off x="0" y="1447800"/>
          <a:ext cx="9144000" cy="6028815"/>
        </p:xfrm>
        <a:graphic>
          <a:graphicData uri="http://schemas.openxmlformats.org/drawingml/2006/table">
            <a:tbl>
              <a:tblPr firstRow="1" bandRow="1">
                <a:tableStyleId>{5C22544A-7EE6-4342-B048-85BDC9FD1C3A}</a:tableStyleId>
              </a:tblPr>
              <a:tblGrid>
                <a:gridCol w="7958667"/>
                <a:gridCol w="1185333"/>
              </a:tblGrid>
              <a:tr h="381000">
                <a:tc>
                  <a:txBody>
                    <a:bodyPr/>
                    <a:lstStyle/>
                    <a:p>
                      <a:endParaRPr lang="en-US" sz="1600" dirty="0">
                        <a:latin typeface="Calibri" panose="020F0502020204030204" pitchFamily="34" charset="0"/>
                      </a:endParaRPr>
                    </a:p>
                  </a:txBody>
                  <a:tcPr/>
                </a:tc>
                <a:tc>
                  <a:txBody>
                    <a:bodyPr/>
                    <a:lstStyle/>
                    <a:p>
                      <a:endParaRPr lang="en-US" sz="1600">
                        <a:latin typeface="Calibri" panose="020F0502020204030204" pitchFamily="34" charset="0"/>
                      </a:endParaRPr>
                    </a:p>
                  </a:txBody>
                  <a:tcPr/>
                </a:tc>
              </a:tr>
              <a:tr h="666022">
                <a:tc>
                  <a:txBody>
                    <a:bodyPr/>
                    <a:lstStyle/>
                    <a:p>
                      <a:r>
                        <a:rPr lang="en-US" sz="1600" kern="1200" dirty="0" smtClean="0">
                          <a:solidFill>
                            <a:srgbClr val="FF0000"/>
                          </a:solidFill>
                          <a:latin typeface="Calibri" panose="020F0502020204030204" pitchFamily="34" charset="0"/>
                          <a:ea typeface="+mn-ea"/>
                          <a:cs typeface="+mn-cs"/>
                        </a:rPr>
                        <a:t>MA is assigned to PCP: dyad</a:t>
                      </a:r>
                    </a:p>
                    <a:p>
                      <a:r>
                        <a:rPr lang="en-US" sz="1600" kern="1200" dirty="0" smtClean="0">
                          <a:solidFill>
                            <a:schemeClr val="dk1"/>
                          </a:solidFill>
                          <a:latin typeface="Calibri" panose="020F0502020204030204" pitchFamily="34" charset="0"/>
                          <a:ea typeface="+mn-ea"/>
                          <a:cs typeface="+mn-cs"/>
                        </a:rPr>
                        <a:t>MA does the screenings, documents results in HER, and PCP can f/u in real time during that </a:t>
                      </a:r>
                      <a:r>
                        <a:rPr lang="en-US" sz="1600" kern="1200" dirty="0" err="1" smtClean="0">
                          <a:solidFill>
                            <a:schemeClr val="dk1"/>
                          </a:solidFill>
                          <a:latin typeface="Calibri" panose="020F0502020204030204" pitchFamily="34" charset="0"/>
                          <a:ea typeface="+mn-ea"/>
                          <a:cs typeface="+mn-cs"/>
                        </a:rPr>
                        <a:t>appt</a:t>
                      </a:r>
                      <a:endParaRPr lang="en-US" sz="1600" kern="1200" dirty="0">
                        <a:solidFill>
                          <a:schemeClr val="dk1"/>
                        </a:solidFill>
                        <a:latin typeface="Calibri" panose="020F0502020204030204" pitchFamily="34" charset="0"/>
                        <a:ea typeface="+mn-ea"/>
                        <a:cs typeface="+mn-cs"/>
                      </a:endParaRPr>
                    </a:p>
                  </a:txBody>
                  <a:tcPr/>
                </a:tc>
                <a:tc>
                  <a:txBody>
                    <a:bodyPr/>
                    <a:lstStyle/>
                    <a:p>
                      <a:r>
                        <a:rPr lang="en-US" sz="1600" kern="1200" dirty="0" smtClean="0">
                          <a:solidFill>
                            <a:schemeClr val="dk1"/>
                          </a:solidFill>
                          <a:latin typeface="Calibri" panose="020F0502020204030204" pitchFamily="34" charset="0"/>
                          <a:ea typeface="+mn-ea"/>
                          <a:cs typeface="+mn-cs"/>
                        </a:rPr>
                        <a:t>Midstate</a:t>
                      </a:r>
                      <a:endParaRPr lang="en-US" sz="1600" kern="1200" dirty="0">
                        <a:solidFill>
                          <a:schemeClr val="dk1"/>
                        </a:solidFill>
                        <a:latin typeface="Calibri" panose="020F0502020204030204" pitchFamily="34" charset="0"/>
                        <a:ea typeface="+mn-ea"/>
                        <a:cs typeface="+mn-cs"/>
                      </a:endParaRPr>
                    </a:p>
                  </a:txBody>
                  <a:tcPr/>
                </a:tc>
              </a:tr>
              <a:tr h="1465248">
                <a:tc>
                  <a:txBody>
                    <a:bodyPr/>
                    <a:lstStyle/>
                    <a:p>
                      <a:r>
                        <a:rPr lang="en-US" sz="1600" kern="1200" dirty="0" smtClean="0">
                          <a:solidFill>
                            <a:schemeClr val="dk1"/>
                          </a:solidFill>
                          <a:latin typeface="Calibri" panose="020F0502020204030204" pitchFamily="34" charset="0"/>
                          <a:ea typeface="+mn-ea"/>
                          <a:cs typeface="+mn-cs"/>
                        </a:rPr>
                        <a:t>For both questions 1 and 2: it depends. After he sees the </a:t>
                      </a:r>
                      <a:r>
                        <a:rPr lang="en-US" sz="1600" kern="1200" dirty="0" err="1" smtClean="0">
                          <a:solidFill>
                            <a:schemeClr val="dk1"/>
                          </a:solidFill>
                          <a:latin typeface="Calibri" panose="020F0502020204030204" pitchFamily="34" charset="0"/>
                          <a:ea typeface="+mn-ea"/>
                          <a:cs typeface="+mn-cs"/>
                        </a:rPr>
                        <a:t>pt</a:t>
                      </a:r>
                      <a:r>
                        <a:rPr lang="en-US" sz="1600" kern="1200" dirty="0" smtClean="0">
                          <a:solidFill>
                            <a:schemeClr val="dk1"/>
                          </a:solidFill>
                          <a:latin typeface="Calibri" panose="020F0502020204030204" pitchFamily="34" charset="0"/>
                          <a:ea typeface="+mn-ea"/>
                          <a:cs typeface="+mn-cs"/>
                        </a:rPr>
                        <a:t>, a BPA alerts him to put note in HER for family to schedule f/u on their way out, so that it is </a:t>
                      </a:r>
                      <a:r>
                        <a:rPr lang="en-US" sz="1600" kern="1200" dirty="0" smtClean="0">
                          <a:solidFill>
                            <a:srgbClr val="FF0000"/>
                          </a:solidFill>
                          <a:latin typeface="Calibri" panose="020F0502020204030204" pitchFamily="34" charset="0"/>
                          <a:ea typeface="+mn-ea"/>
                          <a:cs typeface="+mn-cs"/>
                        </a:rPr>
                        <a:t>done before they leave,</a:t>
                      </a:r>
                      <a:r>
                        <a:rPr lang="en-US" sz="1600" kern="1200" dirty="0" smtClean="0">
                          <a:solidFill>
                            <a:schemeClr val="dk1"/>
                          </a:solidFill>
                          <a:latin typeface="Calibri" panose="020F0502020204030204" pitchFamily="34" charset="0"/>
                          <a:ea typeface="+mn-ea"/>
                          <a:cs typeface="+mn-cs"/>
                        </a:rPr>
                        <a:t> documents in narrative</a:t>
                      </a:r>
                    </a:p>
                    <a:p>
                      <a:r>
                        <a:rPr lang="en-US" sz="1600" kern="1200" dirty="0" smtClean="0">
                          <a:solidFill>
                            <a:schemeClr val="dk1"/>
                          </a:solidFill>
                          <a:latin typeface="Calibri" panose="020F0502020204030204" pitchFamily="34" charset="0"/>
                          <a:ea typeface="+mn-ea"/>
                          <a:cs typeface="+mn-cs"/>
                        </a:rPr>
                        <a:t>If they don’t show, secretaries may call</a:t>
                      </a:r>
                    </a:p>
                    <a:p>
                      <a:r>
                        <a:rPr lang="en-US" sz="1600" kern="1200" dirty="0" smtClean="0">
                          <a:solidFill>
                            <a:srgbClr val="FF0000"/>
                          </a:solidFill>
                          <a:latin typeface="Calibri" panose="020F0502020204030204" pitchFamily="34" charset="0"/>
                          <a:ea typeface="+mn-ea"/>
                          <a:cs typeface="+mn-cs"/>
                        </a:rPr>
                        <a:t>Do a lot of f/u by phone by nurse, </a:t>
                      </a:r>
                      <a:r>
                        <a:rPr lang="en-US" sz="1600" kern="1200" dirty="0" err="1" smtClean="0">
                          <a:solidFill>
                            <a:srgbClr val="FF0000"/>
                          </a:solidFill>
                          <a:latin typeface="Calibri" panose="020F0502020204030204" pitchFamily="34" charset="0"/>
                          <a:ea typeface="+mn-ea"/>
                          <a:cs typeface="+mn-cs"/>
                        </a:rPr>
                        <a:t>eg</a:t>
                      </a:r>
                      <a:r>
                        <a:rPr lang="en-US" sz="1600" kern="1200" dirty="0" smtClean="0">
                          <a:solidFill>
                            <a:srgbClr val="FF0000"/>
                          </a:solidFill>
                          <a:latin typeface="Calibri" panose="020F0502020204030204" pitchFamily="34" charset="0"/>
                          <a:ea typeface="+mn-ea"/>
                          <a:cs typeface="+mn-cs"/>
                        </a:rPr>
                        <a:t>, blood tests</a:t>
                      </a:r>
                    </a:p>
                    <a:p>
                      <a:r>
                        <a:rPr lang="en-US" sz="1600" kern="1200" dirty="0" smtClean="0">
                          <a:solidFill>
                            <a:srgbClr val="FF0000"/>
                          </a:solidFill>
                          <a:latin typeface="Calibri" panose="020F0502020204030204" pitchFamily="34" charset="0"/>
                          <a:ea typeface="+mn-ea"/>
                          <a:cs typeface="+mn-cs"/>
                        </a:rPr>
                        <a:t>For sick child visits, RN calls 48 </a:t>
                      </a:r>
                      <a:r>
                        <a:rPr lang="en-US" sz="1600" kern="1200" dirty="0" err="1" smtClean="0">
                          <a:solidFill>
                            <a:srgbClr val="FF0000"/>
                          </a:solidFill>
                          <a:latin typeface="Calibri" panose="020F0502020204030204" pitchFamily="34" charset="0"/>
                          <a:ea typeface="+mn-ea"/>
                          <a:cs typeface="+mn-cs"/>
                        </a:rPr>
                        <a:t>hrs</a:t>
                      </a:r>
                      <a:r>
                        <a:rPr lang="en-US" sz="1600" kern="1200" dirty="0" smtClean="0">
                          <a:solidFill>
                            <a:srgbClr val="FF0000"/>
                          </a:solidFill>
                          <a:latin typeface="Calibri" panose="020F0502020204030204" pitchFamily="34" charset="0"/>
                          <a:ea typeface="+mn-ea"/>
                          <a:cs typeface="+mn-cs"/>
                        </a:rPr>
                        <a:t> later to check on </a:t>
                      </a:r>
                      <a:r>
                        <a:rPr lang="en-US" sz="1600" kern="1200" dirty="0" err="1" smtClean="0">
                          <a:solidFill>
                            <a:srgbClr val="FF0000"/>
                          </a:solidFill>
                          <a:latin typeface="Calibri" panose="020F0502020204030204" pitchFamily="34" charset="0"/>
                          <a:ea typeface="+mn-ea"/>
                          <a:cs typeface="+mn-cs"/>
                        </a:rPr>
                        <a:t>pt</a:t>
                      </a:r>
                      <a:endParaRPr lang="en-US" sz="1600" kern="1200" dirty="0" smtClean="0">
                        <a:solidFill>
                          <a:srgbClr val="FF0000"/>
                        </a:solidFill>
                        <a:latin typeface="Calibri" panose="020F0502020204030204" pitchFamily="34" charset="0"/>
                        <a:ea typeface="+mn-ea"/>
                        <a:cs typeface="+mn-cs"/>
                      </a:endParaRPr>
                    </a:p>
                  </a:txBody>
                  <a:tcPr/>
                </a:tc>
                <a:tc>
                  <a:txBody>
                    <a:bodyPr/>
                    <a:lstStyle/>
                    <a:p>
                      <a:r>
                        <a:rPr lang="en-US" sz="1600" kern="1200" dirty="0" smtClean="0">
                          <a:solidFill>
                            <a:schemeClr val="dk1"/>
                          </a:solidFill>
                          <a:latin typeface="Calibri" panose="020F0502020204030204" pitchFamily="34" charset="0"/>
                          <a:ea typeface="+mn-ea"/>
                          <a:cs typeface="+mn-cs"/>
                        </a:rPr>
                        <a:t>DH-</a:t>
                      </a:r>
                      <a:r>
                        <a:rPr lang="en-US" sz="1600" kern="1200" dirty="0" err="1" smtClean="0">
                          <a:solidFill>
                            <a:schemeClr val="dk1"/>
                          </a:solidFill>
                          <a:latin typeface="Calibri" panose="020F0502020204030204" pitchFamily="34" charset="0"/>
                          <a:ea typeface="+mn-ea"/>
                          <a:cs typeface="+mn-cs"/>
                        </a:rPr>
                        <a:t>Manch</a:t>
                      </a:r>
                      <a:endParaRPr lang="en-US" sz="1600" kern="1200" dirty="0">
                        <a:solidFill>
                          <a:schemeClr val="dk1"/>
                        </a:solidFill>
                        <a:latin typeface="Calibri" panose="020F0502020204030204" pitchFamily="34" charset="0"/>
                        <a:ea typeface="+mn-ea"/>
                        <a:cs typeface="+mn-cs"/>
                      </a:endParaRPr>
                    </a:p>
                  </a:txBody>
                  <a:tcPr/>
                </a:tc>
              </a:tr>
              <a:tr h="466215">
                <a:tc>
                  <a:txBody>
                    <a:bodyPr/>
                    <a:lstStyle/>
                    <a:p>
                      <a:r>
                        <a:rPr lang="en-US" sz="1600" kern="1200" dirty="0" smtClean="0">
                          <a:solidFill>
                            <a:schemeClr val="dk1"/>
                          </a:solidFill>
                          <a:latin typeface="Calibri" panose="020F0502020204030204" pitchFamily="34" charset="0"/>
                          <a:ea typeface="+mn-ea"/>
                          <a:cs typeface="+mn-cs"/>
                        </a:rPr>
                        <a:t>can put reminder to self (MA or RN) to f/u in EMR at set time, and it pops up</a:t>
                      </a:r>
                      <a:endParaRPr lang="en-US" sz="1600" kern="1200" dirty="0">
                        <a:solidFill>
                          <a:schemeClr val="dk1"/>
                        </a:solidFill>
                        <a:latin typeface="Calibri" panose="020F0502020204030204" pitchFamily="34" charset="0"/>
                        <a:ea typeface="+mn-ea"/>
                        <a:cs typeface="+mn-cs"/>
                      </a:endParaRPr>
                    </a:p>
                  </a:txBody>
                  <a:tcPr/>
                </a:tc>
                <a:tc>
                  <a:txBody>
                    <a:bodyPr/>
                    <a:lstStyle/>
                    <a:p>
                      <a:r>
                        <a:rPr lang="en-US" sz="1600" kern="1200" dirty="0" smtClean="0">
                          <a:solidFill>
                            <a:schemeClr val="dk1"/>
                          </a:solidFill>
                          <a:latin typeface="Calibri" panose="020F0502020204030204" pitchFamily="34" charset="0"/>
                          <a:ea typeface="+mn-ea"/>
                          <a:cs typeface="+mn-cs"/>
                        </a:rPr>
                        <a:t>MCHC</a:t>
                      </a:r>
                      <a:endParaRPr lang="en-US" sz="1600" kern="1200" dirty="0">
                        <a:solidFill>
                          <a:schemeClr val="dk1"/>
                        </a:solidFill>
                        <a:latin typeface="Calibri" panose="020F0502020204030204" pitchFamily="34" charset="0"/>
                        <a:ea typeface="+mn-ea"/>
                        <a:cs typeface="+mn-cs"/>
                      </a:endParaRPr>
                    </a:p>
                  </a:txBody>
                  <a:tcPr/>
                </a:tc>
              </a:tr>
              <a:tr h="270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Calibri" panose="020F0502020204030204" pitchFamily="34" charset="0"/>
                          <a:ea typeface="+mn-ea"/>
                          <a:cs typeface="+mn-cs"/>
                        </a:rPr>
                        <a:t>depends on provider call</a:t>
                      </a:r>
                    </a:p>
                  </a:txBody>
                  <a:tcPr/>
                </a:tc>
                <a:tc>
                  <a:txBody>
                    <a:bodyPr/>
                    <a:lstStyle/>
                    <a:p>
                      <a:r>
                        <a:rPr lang="en-US" sz="1600" kern="1200" dirty="0" smtClean="0">
                          <a:solidFill>
                            <a:schemeClr val="dk1"/>
                          </a:solidFill>
                          <a:latin typeface="Calibri" panose="020F0502020204030204" pitchFamily="34" charset="0"/>
                          <a:ea typeface="+mn-ea"/>
                          <a:cs typeface="+mn-cs"/>
                        </a:rPr>
                        <a:t>Weeks</a:t>
                      </a:r>
                      <a:endParaRPr lang="en-US" sz="1600" kern="1200" dirty="0">
                        <a:solidFill>
                          <a:schemeClr val="dk1"/>
                        </a:solidFill>
                        <a:latin typeface="Calibri" panose="020F0502020204030204" pitchFamily="34" charset="0"/>
                        <a:ea typeface="+mn-ea"/>
                        <a:cs typeface="+mn-cs"/>
                      </a:endParaRPr>
                    </a:p>
                  </a:txBody>
                  <a:tcPr/>
                </a:tc>
              </a:tr>
              <a:tr h="270109">
                <a:tc>
                  <a:txBody>
                    <a:bodyPr/>
                    <a:lstStyle/>
                    <a:p>
                      <a:r>
                        <a:rPr lang="en-US" sz="1600" kern="1200" dirty="0" smtClean="0">
                          <a:solidFill>
                            <a:schemeClr val="dk1"/>
                          </a:solidFill>
                          <a:latin typeface="Calibri" panose="020F0502020204030204" pitchFamily="34" charset="0"/>
                          <a:ea typeface="+mn-ea"/>
                          <a:cs typeface="+mn-cs"/>
                        </a:rPr>
                        <a:t>Decision is made w provider as to who is to follow up w patient– PCP, specialist, nurse or MA.  Depending on condition, child and parent (</a:t>
                      </a:r>
                      <a:r>
                        <a:rPr lang="en-US" sz="1600" kern="1200" dirty="0" smtClean="0">
                          <a:solidFill>
                            <a:srgbClr val="FF0000"/>
                          </a:solidFill>
                          <a:latin typeface="Calibri" panose="020F0502020204030204" pitchFamily="34" charset="0"/>
                          <a:ea typeface="+mn-ea"/>
                          <a:cs typeface="+mn-cs"/>
                        </a:rPr>
                        <a:t>lots of judgment calls) </a:t>
                      </a:r>
                      <a:r>
                        <a:rPr lang="en-US" sz="1600" kern="1200" dirty="0" smtClean="0">
                          <a:solidFill>
                            <a:schemeClr val="dk1"/>
                          </a:solidFill>
                          <a:latin typeface="Calibri" panose="020F0502020204030204" pitchFamily="34" charset="0"/>
                          <a:ea typeface="+mn-ea"/>
                          <a:cs typeface="+mn-cs"/>
                        </a:rPr>
                        <a:t>on what to do.  </a:t>
                      </a:r>
                    </a:p>
                    <a:p>
                      <a:r>
                        <a:rPr lang="en-US" sz="1600" kern="1200" dirty="0" smtClean="0">
                          <a:solidFill>
                            <a:schemeClr val="dk1"/>
                          </a:solidFill>
                          <a:latin typeface="Calibri" panose="020F0502020204030204" pitchFamily="34" charset="0"/>
                          <a:ea typeface="+mn-ea"/>
                          <a:cs typeface="+mn-cs"/>
                        </a:rPr>
                        <a:t>We use recalls and reminders as prompts, but parents must follow through.  </a:t>
                      </a:r>
                    </a:p>
                    <a:p>
                      <a:r>
                        <a:rPr lang="en-US" sz="1600" kern="1200" dirty="0" smtClean="0">
                          <a:solidFill>
                            <a:srgbClr val="FF0000"/>
                          </a:solidFill>
                          <a:latin typeface="Calibri" panose="020F0502020204030204" pitchFamily="34" charset="0"/>
                          <a:ea typeface="+mn-ea"/>
                          <a:cs typeface="+mn-cs"/>
                        </a:rPr>
                        <a:t>They try to catch missed opportunities at subsequent visits.</a:t>
                      </a:r>
                    </a:p>
                    <a:p>
                      <a:r>
                        <a:rPr lang="en-US" sz="1600" kern="1200" dirty="0" smtClean="0">
                          <a:solidFill>
                            <a:srgbClr val="FF0000"/>
                          </a:solidFill>
                          <a:latin typeface="Calibri" panose="020F0502020204030204" pitchFamily="34" charset="0"/>
                          <a:ea typeface="+mn-ea"/>
                          <a:cs typeface="+mn-cs"/>
                        </a:rPr>
                        <a:t>Parents who really lack follow through – do not return to DH – they go to urgent care.</a:t>
                      </a:r>
                    </a:p>
                    <a:p>
                      <a:r>
                        <a:rPr lang="en-US" sz="1600" kern="1200" dirty="0" smtClean="0">
                          <a:solidFill>
                            <a:srgbClr val="FF0000"/>
                          </a:solidFill>
                          <a:latin typeface="Calibri" panose="020F0502020204030204" pitchFamily="34" charset="0"/>
                          <a:ea typeface="+mn-ea"/>
                          <a:cs typeface="+mn-cs"/>
                        </a:rPr>
                        <a:t>Medically fragile kids have care coordinators assigned and have a safety net.  But parent involve is critical. </a:t>
                      </a:r>
                    </a:p>
                  </a:txBody>
                  <a:tcPr/>
                </a:tc>
                <a:tc>
                  <a:txBody>
                    <a:bodyPr/>
                    <a:lstStyle/>
                    <a:p>
                      <a:r>
                        <a:rPr lang="en-US" sz="1600" kern="1200" dirty="0" smtClean="0">
                          <a:solidFill>
                            <a:schemeClr val="dk1"/>
                          </a:solidFill>
                          <a:latin typeface="Calibri" panose="020F0502020204030204" pitchFamily="34" charset="0"/>
                          <a:ea typeface="+mn-ea"/>
                          <a:cs typeface="+mn-cs"/>
                        </a:rPr>
                        <a:t>DH- Concord</a:t>
                      </a:r>
                      <a:endParaRPr lang="en-US" sz="1600" kern="1200" dirty="0">
                        <a:solidFill>
                          <a:schemeClr val="dk1"/>
                        </a:solidFill>
                        <a:latin typeface="Calibri" panose="020F0502020204030204" pitchFamily="34" charset="0"/>
                        <a:ea typeface="+mn-ea"/>
                        <a:cs typeface="+mn-cs"/>
                      </a:endParaRPr>
                    </a:p>
                  </a:txBody>
                  <a:tcPr/>
                </a:tc>
              </a:tr>
              <a:tr h="270109">
                <a:tc>
                  <a:txBody>
                    <a:bodyPr/>
                    <a:lstStyle/>
                    <a:p>
                      <a:r>
                        <a:rPr lang="en-US" sz="1600" kern="1200" dirty="0" smtClean="0">
                          <a:solidFill>
                            <a:schemeClr val="dk1"/>
                          </a:solidFill>
                          <a:latin typeface="Calibri" panose="020F0502020204030204" pitchFamily="34" charset="0"/>
                          <a:ea typeface="+mn-ea"/>
                          <a:cs typeface="+mn-cs"/>
                        </a:rPr>
                        <a:t>n testing lab, referral to specialist</a:t>
                      </a:r>
                      <a:endParaRPr lang="en-US" sz="1600" kern="1200" dirty="0">
                        <a:solidFill>
                          <a:schemeClr val="dk1"/>
                        </a:solidFill>
                        <a:latin typeface="Calibri" panose="020F0502020204030204" pitchFamily="34" charset="0"/>
                        <a:ea typeface="+mn-ea"/>
                        <a:cs typeface="+mn-cs"/>
                      </a:endParaRPr>
                    </a:p>
                  </a:txBody>
                  <a:tcPr/>
                </a:tc>
                <a:tc>
                  <a:txBody>
                    <a:bodyPr/>
                    <a:lstStyle/>
                    <a:p>
                      <a:r>
                        <a:rPr lang="en-US" sz="1600" kern="1200" dirty="0" smtClean="0">
                          <a:solidFill>
                            <a:schemeClr val="dk1"/>
                          </a:solidFill>
                          <a:latin typeface="Calibri" panose="020F0502020204030204" pitchFamily="34" charset="0"/>
                          <a:ea typeface="+mn-ea"/>
                          <a:cs typeface="+mn-cs"/>
                        </a:rPr>
                        <a:t>Goodwin</a:t>
                      </a:r>
                      <a:endParaRPr lang="en-US" sz="1600" kern="1200" dirty="0">
                        <a:solidFill>
                          <a:schemeClr val="dk1"/>
                        </a:solidFill>
                        <a:latin typeface="Calibri" panose="020F0502020204030204" pitchFamily="34" charset="0"/>
                        <a:ea typeface="+mn-ea"/>
                        <a:cs typeface="+mn-cs"/>
                      </a:endParaRPr>
                    </a:p>
                  </a:txBody>
                  <a:tcPr/>
                </a:tc>
              </a:tr>
              <a:tr h="270109">
                <a:tc>
                  <a:txBody>
                    <a:bodyPr/>
                    <a:lstStyle/>
                    <a:p>
                      <a:r>
                        <a:rPr lang="en-US" sz="1600" kern="1200" dirty="0" smtClean="0">
                          <a:solidFill>
                            <a:schemeClr val="dk1"/>
                          </a:solidFill>
                          <a:latin typeface="Calibri" panose="020F0502020204030204" pitchFamily="34" charset="0"/>
                          <a:ea typeface="+mn-ea"/>
                          <a:cs typeface="+mn-cs"/>
                        </a:rPr>
                        <a:t>Referral to a specialist, and </a:t>
                      </a:r>
                      <a:r>
                        <a:rPr lang="en-US" sz="1600" kern="1200" dirty="0" smtClean="0">
                          <a:solidFill>
                            <a:srgbClr val="FF0000"/>
                          </a:solidFill>
                          <a:latin typeface="Calibri" panose="020F0502020204030204" pitchFamily="34" charset="0"/>
                          <a:ea typeface="+mn-ea"/>
                          <a:cs typeface="+mn-cs"/>
                        </a:rPr>
                        <a:t>nurse let’s patient know</a:t>
                      </a:r>
                      <a:endParaRPr lang="en-US" sz="1600" kern="1200" dirty="0">
                        <a:solidFill>
                          <a:srgbClr val="FF0000"/>
                        </a:solidFill>
                        <a:latin typeface="Calibri" panose="020F0502020204030204" pitchFamily="34" charset="0"/>
                        <a:ea typeface="+mn-ea"/>
                        <a:cs typeface="+mn-cs"/>
                      </a:endParaRPr>
                    </a:p>
                  </a:txBody>
                  <a:tcPr/>
                </a:tc>
                <a:tc>
                  <a:txBody>
                    <a:bodyPr/>
                    <a:lstStyle/>
                    <a:p>
                      <a:r>
                        <a:rPr lang="en-US" sz="1600" kern="1200" dirty="0" smtClean="0">
                          <a:solidFill>
                            <a:schemeClr val="dk1"/>
                          </a:solidFill>
                          <a:latin typeface="Calibri" panose="020F0502020204030204" pitchFamily="34" charset="0"/>
                          <a:ea typeface="+mn-ea"/>
                          <a:cs typeface="+mn-cs"/>
                        </a:rPr>
                        <a:t>HF</a:t>
                      </a:r>
                      <a:endParaRPr lang="en-US" sz="1600" kern="1200" dirty="0">
                        <a:solidFill>
                          <a:schemeClr val="dk1"/>
                        </a:solidFill>
                        <a:latin typeface="Calibri" panose="020F0502020204030204" pitchFamily="34" charset="0"/>
                        <a:ea typeface="+mn-ea"/>
                        <a:cs typeface="+mn-cs"/>
                      </a:endParaRPr>
                    </a:p>
                  </a:txBody>
                  <a:tcPr/>
                </a:tc>
              </a:tr>
            </a:tbl>
          </a:graphicData>
        </a:graphic>
      </p:graphicFrame>
    </p:spTree>
    <p:extLst>
      <p:ext uri="{BB962C8B-B14F-4D97-AF65-F5344CB8AC3E}">
        <p14:creationId xmlns:p14="http://schemas.microsoft.com/office/powerpoint/2010/main" val="3573302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dirty="0" smtClean="0"/>
              <a:t>Q3: </a:t>
            </a:r>
            <a:r>
              <a:rPr lang="en-US" sz="2000" b="1" dirty="0"/>
              <a:t>If you cannot reach the patient/parent/guardian with this information by phone the first time, what do you do next?</a:t>
            </a: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6138782"/>
              </p:ext>
            </p:extLst>
          </p:nvPr>
        </p:nvGraphicFramePr>
        <p:xfrm>
          <a:off x="361950" y="1524000"/>
          <a:ext cx="8763000" cy="4673600"/>
        </p:xfrm>
        <a:graphic>
          <a:graphicData uri="http://schemas.openxmlformats.org/drawingml/2006/table">
            <a:tbl>
              <a:tblPr bandRow="1">
                <a:tableStyleId>{5C22544A-7EE6-4342-B048-85BDC9FD1C3A}</a:tableStyleId>
              </a:tblPr>
              <a:tblGrid>
                <a:gridCol w="7302500"/>
                <a:gridCol w="14605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solidFill>
                            <a:srgbClr val="FF0000"/>
                          </a:solidFill>
                          <a:latin typeface="Calibri" panose="020F0502020204030204" pitchFamily="34" charset="0"/>
                        </a:rPr>
                        <a:t>Depends on situation: stopped phone calls, too burdensome for staff—change numbers, not working, no answer—so send letter, may or may not be certified</a:t>
                      </a:r>
                    </a:p>
                  </a:txBody>
                  <a:tcPr/>
                </a:tc>
                <a:tc>
                  <a:txBody>
                    <a:bodyPr/>
                    <a:lstStyle/>
                    <a:p>
                      <a:r>
                        <a:rPr lang="en-US" i="0" dirty="0" smtClean="0">
                          <a:latin typeface="Calibri" panose="020F0502020204030204" pitchFamily="34" charset="0"/>
                        </a:rPr>
                        <a:t>Midstate</a:t>
                      </a:r>
                      <a:endParaRPr lang="en-US" i="0" dirty="0">
                        <a:latin typeface="Calibri" panose="020F0502020204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kern="1200" dirty="0" smtClean="0">
                          <a:solidFill>
                            <a:schemeClr val="dk1"/>
                          </a:solidFill>
                          <a:effectLst/>
                          <a:latin typeface="Calibri" panose="020F0502020204030204" pitchFamily="34" charset="0"/>
                          <a:ea typeface="+mn-ea"/>
                          <a:cs typeface="+mn-cs"/>
                        </a:rPr>
                        <a:t>Depends on urgency</a:t>
                      </a:r>
                    </a:p>
                  </a:txBody>
                  <a:tcPr/>
                </a:tc>
                <a:tc>
                  <a:txBody>
                    <a:bodyPr/>
                    <a:lstStyle/>
                    <a:p>
                      <a:r>
                        <a:rPr lang="en-US" i="0" dirty="0" smtClean="0">
                          <a:latin typeface="Calibri" panose="020F0502020204030204" pitchFamily="34" charset="0"/>
                        </a:rPr>
                        <a:t>DH-</a:t>
                      </a:r>
                      <a:r>
                        <a:rPr lang="en-US" i="0" dirty="0" err="1" smtClean="0">
                          <a:latin typeface="Calibri" panose="020F0502020204030204" pitchFamily="34" charset="0"/>
                        </a:rPr>
                        <a:t>Manch</a:t>
                      </a:r>
                      <a:endParaRPr lang="en-US" i="0" dirty="0">
                        <a:latin typeface="Calibri" panose="020F0502020204030204" pitchFamily="34" charset="0"/>
                      </a:endParaRPr>
                    </a:p>
                  </a:txBody>
                  <a:tcPr/>
                </a:tc>
              </a:tr>
              <a:tr h="370840">
                <a:tc>
                  <a:txBody>
                    <a:bodyPr/>
                    <a:lstStyle/>
                    <a:p>
                      <a:r>
                        <a:rPr lang="en-US" sz="1800" i="0" kern="1200" dirty="0" smtClean="0">
                          <a:solidFill>
                            <a:schemeClr val="dk1"/>
                          </a:solidFill>
                          <a:effectLst/>
                          <a:latin typeface="Calibri" panose="020F0502020204030204" pitchFamily="34" charset="0"/>
                          <a:ea typeface="+mn-ea"/>
                          <a:cs typeface="+mn-cs"/>
                        </a:rPr>
                        <a:t>2-3 phone calls and then a </a:t>
                      </a:r>
                      <a:r>
                        <a:rPr lang="en-US" sz="1800" i="0" kern="1200" dirty="0" smtClean="0">
                          <a:solidFill>
                            <a:srgbClr val="FF0000"/>
                          </a:solidFill>
                          <a:effectLst/>
                          <a:latin typeface="Calibri" panose="020F0502020204030204" pitchFamily="34" charset="0"/>
                          <a:ea typeface="+mn-ea"/>
                          <a:cs typeface="+mn-cs"/>
                        </a:rPr>
                        <a:t>letter, which may or may not be certified depending on situation; transient population; if letter comes back, it is scanned into EMR</a:t>
                      </a:r>
                      <a:endParaRPr lang="en-US" i="0" dirty="0">
                        <a:solidFill>
                          <a:srgbClr val="FF0000"/>
                        </a:solidFill>
                        <a:latin typeface="Calibri" panose="020F0502020204030204" pitchFamily="34" charset="0"/>
                      </a:endParaRPr>
                    </a:p>
                  </a:txBody>
                  <a:tcPr/>
                </a:tc>
                <a:tc>
                  <a:txBody>
                    <a:bodyPr/>
                    <a:lstStyle/>
                    <a:p>
                      <a:r>
                        <a:rPr lang="en-US" i="0" dirty="0" smtClean="0">
                          <a:latin typeface="Calibri" panose="020F0502020204030204" pitchFamily="34" charset="0"/>
                        </a:rPr>
                        <a:t>MCHC</a:t>
                      </a:r>
                      <a:endParaRPr lang="en-US" i="0" dirty="0">
                        <a:latin typeface="Calibri" panose="020F0502020204030204" pitchFamily="34" charset="0"/>
                      </a:endParaRPr>
                    </a:p>
                  </a:txBody>
                  <a:tcPr/>
                </a:tc>
              </a:tr>
              <a:tr h="370840">
                <a:tc>
                  <a:txBody>
                    <a:bodyPr/>
                    <a:lstStyle/>
                    <a:p>
                      <a:r>
                        <a:rPr lang="en-US" sz="1800" i="0" kern="1200" dirty="0" smtClean="0">
                          <a:solidFill>
                            <a:schemeClr val="dk1"/>
                          </a:solidFill>
                          <a:effectLst/>
                          <a:latin typeface="Calibri" panose="020F0502020204030204" pitchFamily="34" charset="0"/>
                          <a:ea typeface="+mn-ea"/>
                          <a:cs typeface="+mn-cs"/>
                        </a:rPr>
                        <a:t>depends on provider</a:t>
                      </a:r>
                      <a:endParaRPr lang="en-US" i="0" dirty="0">
                        <a:latin typeface="Calibri" panose="020F0502020204030204" pitchFamily="34" charset="0"/>
                      </a:endParaRPr>
                    </a:p>
                  </a:txBody>
                  <a:tcPr/>
                </a:tc>
                <a:tc>
                  <a:txBody>
                    <a:bodyPr/>
                    <a:lstStyle/>
                    <a:p>
                      <a:r>
                        <a:rPr lang="en-US" i="0" dirty="0" smtClean="0">
                          <a:latin typeface="Calibri" panose="020F0502020204030204" pitchFamily="34" charset="0"/>
                        </a:rPr>
                        <a:t>Weeks</a:t>
                      </a:r>
                      <a:endParaRPr lang="en-US" i="0" dirty="0">
                        <a:latin typeface="Calibri" panose="020F0502020204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kern="1200" dirty="0" smtClean="0">
                          <a:solidFill>
                            <a:schemeClr val="dk1"/>
                          </a:solidFill>
                          <a:effectLst/>
                          <a:latin typeface="Calibri" panose="020F0502020204030204" pitchFamily="34" charset="0"/>
                          <a:ea typeface="+mn-ea"/>
                          <a:cs typeface="+mn-cs"/>
                        </a:rPr>
                        <a:t>Certified letters are different – </a:t>
                      </a:r>
                      <a:r>
                        <a:rPr lang="en-US" sz="1800" i="0" kern="1200" dirty="0" smtClean="0">
                          <a:solidFill>
                            <a:srgbClr val="FF0000"/>
                          </a:solidFill>
                          <a:effectLst/>
                          <a:latin typeface="Calibri" panose="020F0502020204030204" pitchFamily="34" charset="0"/>
                          <a:ea typeface="+mn-ea"/>
                          <a:cs typeface="+mn-cs"/>
                        </a:rPr>
                        <a:t>in general send a letter after no show and first phone call.  If provider is really concerned and things are not happening – then send a certified letter but it is not standard protocol.  Medically fragile pats get certified letters.</a:t>
                      </a:r>
                    </a:p>
                  </a:txBody>
                  <a:tcPr/>
                </a:tc>
                <a:tc>
                  <a:txBody>
                    <a:bodyPr/>
                    <a:lstStyle/>
                    <a:p>
                      <a:r>
                        <a:rPr lang="en-US" i="0" dirty="0" smtClean="0">
                          <a:latin typeface="Calibri" panose="020F0502020204030204" pitchFamily="34" charset="0"/>
                        </a:rPr>
                        <a:t>D-H Concord</a:t>
                      </a:r>
                      <a:endParaRPr lang="en-US" i="0" dirty="0">
                        <a:latin typeface="Calibri" panose="020F0502020204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kern="1200" dirty="0" smtClean="0">
                          <a:solidFill>
                            <a:schemeClr val="dk1"/>
                          </a:solidFill>
                          <a:effectLst/>
                          <a:latin typeface="Calibri" panose="020F0502020204030204" pitchFamily="34" charset="0"/>
                          <a:ea typeface="+mn-ea"/>
                          <a:cs typeface="+mn-cs"/>
                        </a:rPr>
                        <a:t>– </a:t>
                      </a:r>
                      <a:r>
                        <a:rPr lang="en-US" sz="1800" i="0" kern="1200" dirty="0" err="1" smtClean="0">
                          <a:solidFill>
                            <a:schemeClr val="dk1"/>
                          </a:solidFill>
                          <a:effectLst/>
                          <a:latin typeface="Calibri" panose="020F0502020204030204" pitchFamily="34" charset="0"/>
                          <a:ea typeface="+mn-ea"/>
                          <a:cs typeface="+mn-cs"/>
                        </a:rPr>
                        <a:t>determing</a:t>
                      </a:r>
                      <a:r>
                        <a:rPr lang="en-US" sz="1800" i="0" kern="1200" dirty="0" smtClean="0">
                          <a:solidFill>
                            <a:schemeClr val="dk1"/>
                          </a:solidFill>
                          <a:effectLst/>
                          <a:latin typeface="Calibri" panose="020F0502020204030204" pitchFamily="34" charset="0"/>
                          <a:ea typeface="+mn-ea"/>
                          <a:cs typeface="+mn-cs"/>
                        </a:rPr>
                        <a:t> normal lab, letter, abnormal, outreach with phone 2 calls with letter. </a:t>
                      </a:r>
                      <a:r>
                        <a:rPr lang="en-US" sz="1800" i="0" kern="1200" dirty="0" smtClean="0">
                          <a:solidFill>
                            <a:srgbClr val="FF0000"/>
                          </a:solidFill>
                          <a:effectLst/>
                          <a:latin typeface="Calibri" panose="020F0502020204030204" pitchFamily="34" charset="0"/>
                          <a:ea typeface="+mn-ea"/>
                          <a:cs typeface="+mn-cs"/>
                        </a:rPr>
                        <a:t>Depending if on condition, by receive certified letter, </a:t>
                      </a:r>
                      <a:r>
                        <a:rPr lang="en-US" sz="1800" i="0" kern="1200" dirty="0" err="1" smtClean="0">
                          <a:solidFill>
                            <a:srgbClr val="FF0000"/>
                          </a:solidFill>
                          <a:effectLst/>
                          <a:latin typeface="Calibri" panose="020F0502020204030204" pitchFamily="34" charset="0"/>
                          <a:ea typeface="+mn-ea"/>
                          <a:cs typeface="+mn-cs"/>
                        </a:rPr>
                        <a:t>ie</a:t>
                      </a:r>
                      <a:r>
                        <a:rPr lang="en-US" sz="1800" i="0" kern="1200" dirty="0" smtClean="0">
                          <a:solidFill>
                            <a:srgbClr val="FF0000"/>
                          </a:solidFill>
                          <a:effectLst/>
                          <a:latin typeface="Calibri" panose="020F0502020204030204" pitchFamily="34" charset="0"/>
                          <a:ea typeface="+mn-ea"/>
                          <a:cs typeface="+mn-cs"/>
                        </a:rPr>
                        <a:t>. positive tuberculosis. </a:t>
                      </a:r>
                    </a:p>
                  </a:txBody>
                  <a:tcPr/>
                </a:tc>
                <a:tc>
                  <a:txBody>
                    <a:bodyPr/>
                    <a:lstStyle/>
                    <a:p>
                      <a:r>
                        <a:rPr lang="en-US" i="0" dirty="0" smtClean="0">
                          <a:latin typeface="Calibri" panose="020F0502020204030204" pitchFamily="34" charset="0"/>
                        </a:rPr>
                        <a:t>Goodwin</a:t>
                      </a:r>
                      <a:endParaRPr lang="en-US"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4202580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dirty="0" smtClean="0"/>
              <a:t>Q4: </a:t>
            </a:r>
            <a:r>
              <a:rPr lang="en-US" sz="2400" b="1" dirty="0"/>
              <a:t>How do you currently follow-up when you refer a patient to a specialist? [Check all that apply]</a:t>
            </a:r>
            <a:r>
              <a:rPr lang="en-US" sz="2400" dirty="0"/>
              <a:t/>
            </a:r>
            <a:br>
              <a:rPr lang="en-US" sz="2400" dirty="0"/>
            </a:br>
            <a:endParaRPr lang="en-US" sz="2400" dirty="0"/>
          </a:p>
        </p:txBody>
      </p:sp>
      <p:sp>
        <p:nvSpPr>
          <p:cNvPr id="3" name="Content Placeholder 2"/>
          <p:cNvSpPr>
            <a:spLocks noGrp="1"/>
          </p:cNvSpPr>
          <p:nvPr>
            <p:ph idx="1"/>
          </p:nvPr>
        </p:nvSpPr>
        <p:spPr/>
        <p:txBody>
          <a:bodyPr>
            <a:normAutofit/>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39152480"/>
              </p:ext>
            </p:extLst>
          </p:nvPr>
        </p:nvGraphicFramePr>
        <p:xfrm>
          <a:off x="19050" y="1295400"/>
          <a:ext cx="9124950" cy="4917440"/>
        </p:xfrm>
        <a:graphic>
          <a:graphicData uri="http://schemas.openxmlformats.org/drawingml/2006/table">
            <a:tbl>
              <a:tblPr bandRow="1">
                <a:tableStyleId>{5C22544A-7EE6-4342-B048-85BDC9FD1C3A}</a:tableStyleId>
              </a:tblPr>
              <a:tblGrid>
                <a:gridCol w="7905750"/>
                <a:gridCol w="1219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dirty="0" smtClean="0">
                          <a:latin typeface="Calibri" panose="020F0502020204030204" pitchFamily="34" charset="0"/>
                        </a:rPr>
                        <a:t>internal referrals can be tracked in the HER as part of patient’s record</a:t>
                      </a:r>
                    </a:p>
                  </a:txBody>
                  <a:tcPr/>
                </a:tc>
                <a:tc>
                  <a:txBody>
                    <a:bodyPr/>
                    <a:lstStyle/>
                    <a:p>
                      <a:r>
                        <a:rPr lang="en-US" sz="1400" i="0" dirty="0" smtClean="0">
                          <a:latin typeface="Calibri" panose="020F0502020204030204" pitchFamily="34" charset="0"/>
                        </a:rPr>
                        <a:t>DH-</a:t>
                      </a:r>
                      <a:r>
                        <a:rPr lang="en-US" sz="1400" i="0" dirty="0" err="1" smtClean="0">
                          <a:latin typeface="Calibri" panose="020F0502020204030204" pitchFamily="34" charset="0"/>
                        </a:rPr>
                        <a:t>Leb</a:t>
                      </a:r>
                      <a:endParaRPr lang="en-US" sz="1400" i="0" dirty="0">
                        <a:latin typeface="Calibri" panose="020F0502020204030204" pitchFamily="34" charset="0"/>
                      </a:endParaRPr>
                    </a:p>
                  </a:txBody>
                  <a:tcPr/>
                </a:tc>
              </a:tr>
              <a:tr h="370840">
                <a:tc>
                  <a:txBody>
                    <a:bodyPr/>
                    <a:lstStyle/>
                    <a:p>
                      <a:r>
                        <a:rPr lang="en-US" sz="1400" i="0" dirty="0" smtClean="0">
                          <a:solidFill>
                            <a:srgbClr val="FF0000"/>
                          </a:solidFill>
                          <a:latin typeface="Calibri" panose="020F0502020204030204" pitchFamily="34" charset="0"/>
                        </a:rPr>
                        <a:t>Referral is tracked electronically, set a reminder in 2-3 months to f/u</a:t>
                      </a:r>
                    </a:p>
                    <a:p>
                      <a:r>
                        <a:rPr lang="en-US" sz="1400" i="0" dirty="0" smtClean="0">
                          <a:solidFill>
                            <a:srgbClr val="FF0000"/>
                          </a:solidFill>
                          <a:latin typeface="Calibri" panose="020F0502020204030204" pitchFamily="34" charset="0"/>
                        </a:rPr>
                        <a:t>HER flags if a report has not come back from specialists</a:t>
                      </a:r>
                    </a:p>
                    <a:p>
                      <a:r>
                        <a:rPr lang="en-US" sz="1400" i="0" dirty="0" smtClean="0">
                          <a:solidFill>
                            <a:srgbClr val="FF0000"/>
                          </a:solidFill>
                          <a:latin typeface="Calibri" panose="020F0502020204030204" pitchFamily="34" charset="0"/>
                        </a:rPr>
                        <a:t>Then they call specialist</a:t>
                      </a:r>
                    </a:p>
                    <a:p>
                      <a:r>
                        <a:rPr lang="en-US" sz="1400" i="0" dirty="0" smtClean="0">
                          <a:solidFill>
                            <a:srgbClr val="FF0000"/>
                          </a:solidFill>
                          <a:latin typeface="Calibri" panose="020F0502020204030204" pitchFamily="34" charset="0"/>
                        </a:rPr>
                        <a:t>If specialist says </a:t>
                      </a:r>
                      <a:r>
                        <a:rPr lang="en-US" sz="1400" i="0" dirty="0" err="1" smtClean="0">
                          <a:solidFill>
                            <a:srgbClr val="FF0000"/>
                          </a:solidFill>
                          <a:latin typeface="Calibri" panose="020F0502020204030204" pitchFamily="34" charset="0"/>
                        </a:rPr>
                        <a:t>pt</a:t>
                      </a:r>
                      <a:r>
                        <a:rPr lang="en-US" sz="1400" i="0" dirty="0" smtClean="0">
                          <a:solidFill>
                            <a:srgbClr val="FF0000"/>
                          </a:solidFill>
                          <a:latin typeface="Calibri" panose="020F0502020204030204" pitchFamily="34" charset="0"/>
                        </a:rPr>
                        <a:t> was no show, MA calls family</a:t>
                      </a:r>
                    </a:p>
                  </a:txBody>
                  <a:tcPr/>
                </a:tc>
                <a:tc>
                  <a:txBody>
                    <a:bodyPr/>
                    <a:lstStyle/>
                    <a:p>
                      <a:r>
                        <a:rPr lang="en-US" sz="1400" i="0" dirty="0" smtClean="0">
                          <a:latin typeface="Calibri" panose="020F0502020204030204" pitchFamily="34" charset="0"/>
                        </a:rPr>
                        <a:t>Midstate</a:t>
                      </a:r>
                      <a:endParaRPr lang="en-US" sz="1400" i="0" dirty="0">
                        <a:latin typeface="Calibri" panose="020F0502020204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kern="1200" dirty="0" smtClean="0">
                          <a:solidFill>
                            <a:schemeClr val="dk1"/>
                          </a:solidFill>
                          <a:effectLst/>
                          <a:latin typeface="Calibri" panose="020F0502020204030204" pitchFamily="34" charset="0"/>
                          <a:ea typeface="+mn-ea"/>
                          <a:cs typeface="+mn-cs"/>
                        </a:rPr>
                        <a:t>Medical specialists are pretty straightforwa</a:t>
                      </a:r>
                      <a:r>
                        <a:rPr lang="en-US" sz="1400" i="0" kern="1200" dirty="0" smtClean="0">
                          <a:solidFill>
                            <a:srgbClr val="FF0000"/>
                          </a:solidFill>
                          <a:effectLst/>
                          <a:latin typeface="Calibri" panose="020F0502020204030204" pitchFamily="34" charset="0"/>
                          <a:ea typeface="+mn-ea"/>
                          <a:cs typeface="+mn-cs"/>
                        </a:rPr>
                        <a:t>rd.  There has to be an order for a specialist in the HER, so there is a feedback loop with the secretaries to “close” the referral (up to 6 months open) to determine if patient went to appointment or not</a:t>
                      </a:r>
                    </a:p>
                  </a:txBody>
                  <a:tcPr/>
                </a:tc>
                <a:tc>
                  <a:txBody>
                    <a:bodyPr/>
                    <a:lstStyle/>
                    <a:p>
                      <a:r>
                        <a:rPr lang="en-US" sz="1400" i="0" dirty="0" err="1" smtClean="0">
                          <a:latin typeface="Calibri" panose="020F0502020204030204" pitchFamily="34" charset="0"/>
                        </a:rPr>
                        <a:t>Dh_Manch</a:t>
                      </a:r>
                      <a:endParaRPr lang="en-US" sz="1400" i="0" dirty="0">
                        <a:latin typeface="Calibri" panose="020F0502020204030204" pitchFamily="34" charset="0"/>
                      </a:endParaRPr>
                    </a:p>
                  </a:txBody>
                  <a:tcPr/>
                </a:tc>
              </a:tr>
              <a:tr h="370840">
                <a:tc>
                  <a:txBody>
                    <a:bodyPr/>
                    <a:lstStyle/>
                    <a:p>
                      <a:r>
                        <a:rPr lang="en-US" sz="1400" i="0" kern="1200" dirty="0" smtClean="0">
                          <a:solidFill>
                            <a:schemeClr val="dk1"/>
                          </a:solidFill>
                          <a:effectLst/>
                          <a:latin typeface="Calibri" panose="020F0502020204030204" pitchFamily="34" charset="0"/>
                          <a:ea typeface="+mn-ea"/>
                          <a:cs typeface="+mn-cs"/>
                        </a:rPr>
                        <a:t>referrals go to </a:t>
                      </a:r>
                      <a:r>
                        <a:rPr lang="en-US" sz="1400" i="0" kern="1200" dirty="0" smtClean="0">
                          <a:solidFill>
                            <a:srgbClr val="FF0000"/>
                          </a:solidFill>
                          <a:effectLst/>
                          <a:latin typeface="Calibri" panose="020F0502020204030204" pitchFamily="34" charset="0"/>
                          <a:ea typeface="+mn-ea"/>
                          <a:cs typeface="+mn-cs"/>
                        </a:rPr>
                        <a:t>the referral coordinator; provider can click a box to order the referral and the referral co-</a:t>
                      </a:r>
                      <a:r>
                        <a:rPr lang="en-US" sz="1400" i="0" kern="1200" dirty="0" err="1" smtClean="0">
                          <a:solidFill>
                            <a:srgbClr val="FF0000"/>
                          </a:solidFill>
                          <a:effectLst/>
                          <a:latin typeface="Calibri" panose="020F0502020204030204" pitchFamily="34" charset="0"/>
                          <a:ea typeface="+mn-ea"/>
                          <a:cs typeface="+mn-cs"/>
                        </a:rPr>
                        <a:t>ord</a:t>
                      </a:r>
                      <a:r>
                        <a:rPr lang="en-US" sz="1400" i="0" kern="1200" dirty="0" smtClean="0">
                          <a:solidFill>
                            <a:srgbClr val="FF0000"/>
                          </a:solidFill>
                          <a:effectLst/>
                          <a:latin typeface="Calibri" panose="020F0502020204030204" pitchFamily="34" charset="0"/>
                          <a:ea typeface="+mn-ea"/>
                          <a:cs typeface="+mn-cs"/>
                        </a:rPr>
                        <a:t> can click a box that the referral was made; referral </a:t>
                      </a:r>
                      <a:r>
                        <a:rPr lang="en-US" sz="1400" i="0" kern="1200" dirty="0" err="1" smtClean="0">
                          <a:solidFill>
                            <a:srgbClr val="FF0000"/>
                          </a:solidFill>
                          <a:effectLst/>
                          <a:latin typeface="Calibri" panose="020F0502020204030204" pitchFamily="34" charset="0"/>
                          <a:ea typeface="+mn-ea"/>
                          <a:cs typeface="+mn-cs"/>
                        </a:rPr>
                        <a:t>coord</a:t>
                      </a:r>
                      <a:r>
                        <a:rPr lang="en-US" sz="1400" i="0" kern="1200" dirty="0" smtClean="0">
                          <a:solidFill>
                            <a:srgbClr val="FF0000"/>
                          </a:solidFill>
                          <a:effectLst/>
                          <a:latin typeface="Calibri" panose="020F0502020204030204" pitchFamily="34" charset="0"/>
                          <a:ea typeface="+mn-ea"/>
                          <a:cs typeface="+mn-cs"/>
                        </a:rPr>
                        <a:t>, who is not a nurse, reviews referrals made and reaches out to patient to see if patient made an appointment</a:t>
                      </a:r>
                      <a:r>
                        <a:rPr lang="en-US" sz="1400" b="1" i="0" kern="1200" dirty="0" smtClean="0">
                          <a:solidFill>
                            <a:srgbClr val="FF0000"/>
                          </a:solidFill>
                          <a:effectLst/>
                          <a:latin typeface="Calibri" panose="020F0502020204030204" pitchFamily="34" charset="0"/>
                          <a:ea typeface="+mn-ea"/>
                          <a:cs typeface="+mn-cs"/>
                        </a:rPr>
                        <a:t> </a:t>
                      </a:r>
                      <a:endParaRPr lang="en-US" sz="1400" i="0" dirty="0">
                        <a:solidFill>
                          <a:srgbClr val="FF0000"/>
                        </a:solidFill>
                        <a:latin typeface="Calibri" panose="020F0502020204030204" pitchFamily="34" charset="0"/>
                      </a:endParaRPr>
                    </a:p>
                  </a:txBody>
                  <a:tcPr/>
                </a:tc>
                <a:tc>
                  <a:txBody>
                    <a:bodyPr/>
                    <a:lstStyle/>
                    <a:p>
                      <a:r>
                        <a:rPr lang="en-US" sz="1400" i="0" dirty="0" smtClean="0">
                          <a:latin typeface="Calibri" panose="020F0502020204030204" pitchFamily="34" charset="0"/>
                        </a:rPr>
                        <a:t>MCH</a:t>
                      </a:r>
                      <a:endParaRPr lang="en-US" sz="1400" i="0" dirty="0">
                        <a:latin typeface="Calibri" panose="020F0502020204030204" pitchFamily="34" charset="0"/>
                      </a:endParaRPr>
                    </a:p>
                  </a:txBody>
                  <a:tcPr/>
                </a:tc>
              </a:tr>
              <a:tr h="370840">
                <a:tc>
                  <a:txBody>
                    <a:bodyPr/>
                    <a:lstStyle/>
                    <a:p>
                      <a:r>
                        <a:rPr lang="en-US" sz="1400" i="0" kern="1200" dirty="0" smtClean="0">
                          <a:solidFill>
                            <a:srgbClr val="FF0000"/>
                          </a:solidFill>
                          <a:effectLst/>
                          <a:latin typeface="Calibri" panose="020F0502020204030204" pitchFamily="34" charset="0"/>
                          <a:ea typeface="+mn-ea"/>
                          <a:cs typeface="+mn-cs"/>
                        </a:rPr>
                        <a:t>referral clinics – Nurse </a:t>
                      </a:r>
                      <a:r>
                        <a:rPr lang="en-US" sz="1400" i="0" kern="1200" dirty="0" smtClean="0">
                          <a:solidFill>
                            <a:schemeClr val="dk1"/>
                          </a:solidFill>
                          <a:effectLst/>
                          <a:latin typeface="Calibri" panose="020F0502020204030204" pitchFamily="34" charset="0"/>
                          <a:ea typeface="+mn-ea"/>
                          <a:cs typeface="+mn-cs"/>
                        </a:rPr>
                        <a:t>or MA, referral the referral clinics will check in with the specialist after two weeks. Referral clinic is the one to f/u</a:t>
                      </a:r>
                      <a:endParaRPr lang="en-US" sz="1400" i="0" dirty="0">
                        <a:latin typeface="Calibri" panose="020F0502020204030204" pitchFamily="34" charset="0"/>
                      </a:endParaRPr>
                    </a:p>
                  </a:txBody>
                  <a:tcPr/>
                </a:tc>
                <a:tc>
                  <a:txBody>
                    <a:bodyPr/>
                    <a:lstStyle/>
                    <a:p>
                      <a:r>
                        <a:rPr lang="en-US" sz="1400" i="0" dirty="0" smtClean="0">
                          <a:latin typeface="Calibri" panose="020F0502020204030204" pitchFamily="34" charset="0"/>
                        </a:rPr>
                        <a:t>Weeks</a:t>
                      </a:r>
                      <a:endParaRPr lang="en-US" sz="1400" i="0" dirty="0">
                        <a:latin typeface="Calibri" panose="020F0502020204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kern="1200" dirty="0" smtClean="0">
                          <a:solidFill>
                            <a:srgbClr val="FF0000"/>
                          </a:solidFill>
                          <a:effectLst/>
                          <a:latin typeface="Calibri" panose="020F0502020204030204" pitchFamily="34" charset="0"/>
                          <a:ea typeface="+mn-ea"/>
                          <a:cs typeface="+mn-cs"/>
                        </a:rPr>
                        <a:t> specialist faxes or via HER medical notes.  If patient comes back and we do not have the records, we call.  No active management to ensure the notes comes back.  Referrals to specialist do not expire.  The specialist usually calls to follow up on patients who do not follow through with the order.</a:t>
                      </a:r>
                    </a:p>
                  </a:txBody>
                  <a:tcPr/>
                </a:tc>
                <a:tc>
                  <a:txBody>
                    <a:bodyPr/>
                    <a:lstStyle/>
                    <a:p>
                      <a:r>
                        <a:rPr lang="en-US" sz="1400" i="0" dirty="0" smtClean="0">
                          <a:latin typeface="Calibri" panose="020F0502020204030204" pitchFamily="34" charset="0"/>
                        </a:rPr>
                        <a:t>DH-Concord</a:t>
                      </a:r>
                      <a:endParaRPr lang="en-US" sz="1400" i="0" dirty="0">
                        <a:latin typeface="Calibri" panose="020F0502020204030204" pitchFamily="34" charset="0"/>
                      </a:endParaRPr>
                    </a:p>
                  </a:txBody>
                  <a:tcPr/>
                </a:tc>
              </a:tr>
              <a:tr h="370840">
                <a:tc>
                  <a:txBody>
                    <a:bodyPr/>
                    <a:lstStyle/>
                    <a:p>
                      <a:r>
                        <a:rPr lang="en-US" sz="1400" i="0" kern="1200" dirty="0" smtClean="0">
                          <a:solidFill>
                            <a:schemeClr val="dk1"/>
                          </a:solidFill>
                          <a:effectLst/>
                          <a:latin typeface="Calibri" panose="020F0502020204030204" pitchFamily="34" charset="0"/>
                          <a:ea typeface="+mn-ea"/>
                          <a:cs typeface="+mn-cs"/>
                        </a:rPr>
                        <a:t>staff member at desk with patient, asks patient to call specialist</a:t>
                      </a:r>
                      <a:endParaRPr lang="en-US" sz="1400" i="0" dirty="0">
                        <a:latin typeface="Calibri" panose="020F0502020204030204" pitchFamily="34" charset="0"/>
                      </a:endParaRPr>
                    </a:p>
                  </a:txBody>
                  <a:tcPr/>
                </a:tc>
                <a:tc>
                  <a:txBody>
                    <a:bodyPr/>
                    <a:lstStyle/>
                    <a:p>
                      <a:r>
                        <a:rPr lang="en-US" sz="1400" i="0" dirty="0" smtClean="0">
                          <a:latin typeface="Calibri" panose="020F0502020204030204" pitchFamily="34" charset="0"/>
                        </a:rPr>
                        <a:t>Goodwin</a:t>
                      </a:r>
                      <a:endParaRPr lang="en-US" sz="1400" i="0" dirty="0">
                        <a:latin typeface="Calibri" panose="020F0502020204030204" pitchFamily="34" charset="0"/>
                      </a:endParaRPr>
                    </a:p>
                  </a:txBody>
                  <a:tcPr/>
                </a:tc>
              </a:tr>
              <a:tr h="370840">
                <a:tc>
                  <a:txBody>
                    <a:bodyPr/>
                    <a:lstStyle/>
                    <a:p>
                      <a:r>
                        <a:rPr lang="en-US" sz="1400" i="0" kern="1200" dirty="0" smtClean="0">
                          <a:solidFill>
                            <a:schemeClr val="dk1"/>
                          </a:solidFill>
                          <a:effectLst/>
                          <a:latin typeface="Calibri" panose="020F0502020204030204" pitchFamily="34" charset="0"/>
                          <a:ea typeface="+mn-ea"/>
                          <a:cs typeface="+mn-cs"/>
                        </a:rPr>
                        <a:t>all referral specialists are sent an electronic message,  - it all is done electronically - consultant report, </a:t>
                      </a:r>
                      <a:r>
                        <a:rPr lang="en-US" sz="1400" i="0" kern="1200" dirty="0" smtClean="0">
                          <a:solidFill>
                            <a:srgbClr val="FF0000"/>
                          </a:solidFill>
                          <a:effectLst/>
                          <a:latin typeface="Calibri" panose="020F0502020204030204" pitchFamily="34" charset="0"/>
                          <a:ea typeface="+mn-ea"/>
                          <a:cs typeface="+mn-cs"/>
                        </a:rPr>
                        <a:t>Quality report, outstanding referrals, gone to specialist, </a:t>
                      </a:r>
                      <a:endParaRPr lang="en-US" sz="1400" i="0" dirty="0">
                        <a:solidFill>
                          <a:srgbClr val="FF0000"/>
                        </a:solidFill>
                        <a:latin typeface="Calibri" panose="020F0502020204030204" pitchFamily="34" charset="0"/>
                      </a:endParaRPr>
                    </a:p>
                  </a:txBody>
                  <a:tcPr/>
                </a:tc>
                <a:tc>
                  <a:txBody>
                    <a:bodyPr/>
                    <a:lstStyle/>
                    <a:p>
                      <a:r>
                        <a:rPr lang="en-US" sz="1400" i="0" dirty="0" smtClean="0">
                          <a:latin typeface="Calibri" panose="020F0502020204030204" pitchFamily="34" charset="0"/>
                        </a:rPr>
                        <a:t>HF</a:t>
                      </a:r>
                      <a:endParaRPr lang="en-US" sz="1400"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3765864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dirty="0" smtClean="0"/>
              <a:t>Q5: </a:t>
            </a:r>
            <a:r>
              <a:rPr lang="en-US" sz="2000" b="1" dirty="0"/>
              <a:t>How often do you get information from the specialist regarding the visit?  Including if the patient did not show up? </a:t>
            </a:r>
            <a:r>
              <a:rPr lang="en-US" sz="2000" dirty="0"/>
              <a:t/>
            </a:r>
            <a:br>
              <a:rPr lang="en-US" sz="2000" dirty="0"/>
            </a:br>
            <a:endParaRPr lang="en-US" sz="2000"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20306442"/>
              </p:ext>
            </p:extLst>
          </p:nvPr>
        </p:nvGraphicFramePr>
        <p:xfrm>
          <a:off x="18392" y="1371600"/>
          <a:ext cx="9049407" cy="4399280"/>
        </p:xfrm>
        <a:graphic>
          <a:graphicData uri="http://schemas.openxmlformats.org/drawingml/2006/table">
            <a:tbl>
              <a:tblPr bandRow="1">
                <a:tableStyleId>{5C22544A-7EE6-4342-B048-85BDC9FD1C3A}</a:tableStyleId>
              </a:tblPr>
              <a:tblGrid>
                <a:gridCol w="7049011"/>
                <a:gridCol w="200039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latin typeface="Calibri" panose="020F0502020204030204" pitchFamily="34" charset="0"/>
                        </a:rPr>
                        <a:t>Get info from Medical Specialists (most of the time)</a:t>
                      </a:r>
                    </a:p>
                  </a:txBody>
                  <a:tcPr/>
                </a:tc>
                <a:tc>
                  <a:txBody>
                    <a:bodyPr/>
                    <a:lstStyle/>
                    <a:p>
                      <a:r>
                        <a:rPr lang="en-US" i="0" dirty="0" smtClean="0">
                          <a:latin typeface="Calibri" panose="020F0502020204030204" pitchFamily="34" charset="0"/>
                        </a:rPr>
                        <a:t>DH </a:t>
                      </a:r>
                      <a:r>
                        <a:rPr lang="en-US" i="0" dirty="0" err="1" smtClean="0">
                          <a:latin typeface="Calibri" panose="020F0502020204030204" pitchFamily="34" charset="0"/>
                        </a:rPr>
                        <a:t>Leb</a:t>
                      </a:r>
                      <a:endParaRPr lang="en-US" i="0" dirty="0">
                        <a:latin typeface="Calibri" panose="020F0502020204030204" pitchFamily="34" charset="0"/>
                      </a:endParaRPr>
                    </a:p>
                  </a:txBody>
                  <a:tcPr/>
                </a:tc>
              </a:tr>
              <a:tr h="370840">
                <a:tc>
                  <a:txBody>
                    <a:bodyPr/>
                    <a:lstStyle/>
                    <a:p>
                      <a:r>
                        <a:rPr lang="en-US" sz="1800" i="0" kern="1200" dirty="0" smtClean="0">
                          <a:solidFill>
                            <a:schemeClr val="dk1"/>
                          </a:solidFill>
                          <a:effectLst/>
                          <a:latin typeface="Calibri" panose="020F0502020204030204" pitchFamily="34" charset="0"/>
                          <a:ea typeface="+mn-ea"/>
                          <a:cs typeface="+mn-cs"/>
                        </a:rPr>
                        <a:t>Usually get information back on kids referred to m</a:t>
                      </a:r>
                      <a:r>
                        <a:rPr lang="en-US" sz="1800" i="0" kern="1200" dirty="0" smtClean="0">
                          <a:solidFill>
                            <a:srgbClr val="FF0000"/>
                          </a:solidFill>
                          <a:effectLst/>
                          <a:latin typeface="Calibri" panose="020F0502020204030204" pitchFamily="34" charset="0"/>
                          <a:ea typeface="+mn-ea"/>
                          <a:cs typeface="+mn-cs"/>
                        </a:rPr>
                        <a:t>edical specialists, depends on issue, </a:t>
                      </a:r>
                      <a:r>
                        <a:rPr lang="en-US" sz="1800" i="0" kern="1200" dirty="0" err="1" smtClean="0">
                          <a:solidFill>
                            <a:srgbClr val="FF0000"/>
                          </a:solidFill>
                          <a:effectLst/>
                          <a:latin typeface="Calibri" panose="020F0502020204030204" pitchFamily="34" charset="0"/>
                          <a:ea typeface="+mn-ea"/>
                          <a:cs typeface="+mn-cs"/>
                        </a:rPr>
                        <a:t>eg</a:t>
                      </a:r>
                      <a:r>
                        <a:rPr lang="en-US" sz="1800" i="0" kern="1200" dirty="0" smtClean="0">
                          <a:solidFill>
                            <a:srgbClr val="FF0000"/>
                          </a:solidFill>
                          <a:effectLst/>
                          <a:latin typeface="Calibri" panose="020F0502020204030204" pitchFamily="34" charset="0"/>
                          <a:ea typeface="+mn-ea"/>
                          <a:cs typeface="+mn-cs"/>
                        </a:rPr>
                        <a:t>, referred for rash, it went away, they may not hear</a:t>
                      </a:r>
                      <a:endParaRPr lang="en-US" i="0" dirty="0">
                        <a:solidFill>
                          <a:srgbClr val="FF0000"/>
                        </a:solidFill>
                        <a:latin typeface="Calibri" panose="020F0502020204030204" pitchFamily="34" charset="0"/>
                      </a:endParaRPr>
                    </a:p>
                  </a:txBody>
                  <a:tcPr/>
                </a:tc>
                <a:tc>
                  <a:txBody>
                    <a:bodyPr/>
                    <a:lstStyle/>
                    <a:p>
                      <a:r>
                        <a:rPr lang="en-US" i="0" dirty="0" smtClean="0">
                          <a:latin typeface="Calibri" panose="020F0502020204030204" pitchFamily="34" charset="0"/>
                        </a:rPr>
                        <a:t>Midstate</a:t>
                      </a:r>
                      <a:endParaRPr lang="en-US" i="0" dirty="0">
                        <a:latin typeface="Calibri" panose="020F0502020204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kern="1200" dirty="0" smtClean="0">
                          <a:solidFill>
                            <a:schemeClr val="dk1"/>
                          </a:solidFill>
                          <a:effectLst/>
                          <a:latin typeface="Calibri" panose="020F0502020204030204" pitchFamily="34" charset="0"/>
                          <a:ea typeface="+mn-ea"/>
                          <a:cs typeface="+mn-cs"/>
                        </a:rPr>
                        <a:t>Medical specialists almost always send some kind of report about visit, but no information comes back beyond that.  So </a:t>
                      </a:r>
                      <a:r>
                        <a:rPr lang="en-US" sz="1800" i="0" kern="1200" dirty="0" smtClean="0">
                          <a:solidFill>
                            <a:srgbClr val="FF0000"/>
                          </a:solidFill>
                          <a:effectLst/>
                          <a:latin typeface="Calibri" panose="020F0502020204030204" pitchFamily="34" charset="0"/>
                          <a:ea typeface="+mn-ea"/>
                          <a:cs typeface="+mn-cs"/>
                        </a:rPr>
                        <a:t>if </a:t>
                      </a:r>
                      <a:r>
                        <a:rPr lang="en-US" sz="1800" i="0" kern="1200" dirty="0" err="1" smtClean="0">
                          <a:solidFill>
                            <a:srgbClr val="FF0000"/>
                          </a:solidFill>
                          <a:effectLst/>
                          <a:latin typeface="Calibri" panose="020F0502020204030204" pitchFamily="34" charset="0"/>
                          <a:ea typeface="+mn-ea"/>
                          <a:cs typeface="+mn-cs"/>
                        </a:rPr>
                        <a:t>pt</a:t>
                      </a:r>
                      <a:r>
                        <a:rPr lang="en-US" sz="1800" i="0" kern="1200" dirty="0" smtClean="0">
                          <a:solidFill>
                            <a:srgbClr val="FF0000"/>
                          </a:solidFill>
                          <a:effectLst/>
                          <a:latin typeface="Calibri" panose="020F0502020204030204" pitchFamily="34" charset="0"/>
                          <a:ea typeface="+mn-ea"/>
                          <a:cs typeface="+mn-cs"/>
                        </a:rPr>
                        <a:t> starts to see outside specialist more routinely, </a:t>
                      </a:r>
                      <a:r>
                        <a:rPr lang="en-US" sz="1800" i="0" kern="1200" dirty="0" err="1" smtClean="0">
                          <a:solidFill>
                            <a:srgbClr val="FF0000"/>
                          </a:solidFill>
                          <a:effectLst/>
                          <a:latin typeface="Calibri" panose="020F0502020204030204" pitchFamily="34" charset="0"/>
                          <a:ea typeface="+mn-ea"/>
                          <a:cs typeface="+mn-cs"/>
                        </a:rPr>
                        <a:t>eg</a:t>
                      </a:r>
                      <a:r>
                        <a:rPr lang="en-US" sz="1800" i="0" kern="1200" dirty="0" smtClean="0">
                          <a:solidFill>
                            <a:srgbClr val="FF0000"/>
                          </a:solidFill>
                          <a:effectLst/>
                          <a:latin typeface="Calibri" panose="020F0502020204030204" pitchFamily="34" charset="0"/>
                          <a:ea typeface="+mn-ea"/>
                          <a:cs typeface="+mn-cs"/>
                        </a:rPr>
                        <a:t>, cardiology in Boston, only get information about initial referred visit, not anything after that</a:t>
                      </a:r>
                    </a:p>
                  </a:txBody>
                  <a:tcPr/>
                </a:tc>
                <a:tc>
                  <a:txBody>
                    <a:bodyPr/>
                    <a:lstStyle/>
                    <a:p>
                      <a:r>
                        <a:rPr lang="en-US" i="0" dirty="0" smtClean="0">
                          <a:latin typeface="Calibri" panose="020F0502020204030204" pitchFamily="34" charset="0"/>
                        </a:rPr>
                        <a:t>DH-</a:t>
                      </a:r>
                      <a:r>
                        <a:rPr lang="en-US" i="0" dirty="0" err="1" smtClean="0">
                          <a:latin typeface="Calibri" panose="020F0502020204030204" pitchFamily="34" charset="0"/>
                        </a:rPr>
                        <a:t>Manch</a:t>
                      </a:r>
                      <a:endParaRPr lang="en-US" i="0" dirty="0">
                        <a:latin typeface="Calibri" panose="020F0502020204030204" pitchFamily="34" charset="0"/>
                      </a:endParaRPr>
                    </a:p>
                  </a:txBody>
                  <a:tcPr/>
                </a:tc>
              </a:tr>
              <a:tr h="370840">
                <a:tc>
                  <a:txBody>
                    <a:bodyPr/>
                    <a:lstStyle/>
                    <a:p>
                      <a:r>
                        <a:rPr lang="en-US" sz="1800" i="0" kern="1200" dirty="0" smtClean="0">
                          <a:solidFill>
                            <a:schemeClr val="dk1"/>
                          </a:solidFill>
                          <a:effectLst/>
                          <a:latin typeface="Calibri" panose="020F0502020204030204" pitchFamily="34" charset="0"/>
                          <a:ea typeface="+mn-ea"/>
                          <a:cs typeface="+mn-cs"/>
                        </a:rPr>
                        <a:t>use a lot of the same specialists routinely, most will let us know if the patient didn’t show up; most of the time get a report from the specialist about the visit</a:t>
                      </a:r>
                      <a:endParaRPr lang="en-US" i="0" dirty="0">
                        <a:latin typeface="Calibri" panose="020F0502020204030204" pitchFamily="34" charset="0"/>
                      </a:endParaRPr>
                    </a:p>
                  </a:txBody>
                  <a:tcPr/>
                </a:tc>
                <a:tc>
                  <a:txBody>
                    <a:bodyPr/>
                    <a:lstStyle/>
                    <a:p>
                      <a:r>
                        <a:rPr lang="en-US" i="0" dirty="0" smtClean="0">
                          <a:latin typeface="Calibri" panose="020F0502020204030204" pitchFamily="34" charset="0"/>
                        </a:rPr>
                        <a:t>MCHC</a:t>
                      </a:r>
                      <a:endParaRPr lang="en-US" i="0" dirty="0">
                        <a:latin typeface="Calibri" panose="020F0502020204030204" pitchFamily="34" charset="0"/>
                      </a:endParaRPr>
                    </a:p>
                  </a:txBody>
                  <a:tcPr/>
                </a:tc>
              </a:tr>
              <a:tr h="370840">
                <a:tc>
                  <a:txBody>
                    <a:bodyPr/>
                    <a:lstStyle/>
                    <a:p>
                      <a:r>
                        <a:rPr lang="en-US" sz="1800" i="0" kern="1200" dirty="0" smtClean="0">
                          <a:solidFill>
                            <a:srgbClr val="FF0000"/>
                          </a:solidFill>
                          <a:effectLst/>
                          <a:latin typeface="Calibri" panose="020F0502020204030204" pitchFamily="34" charset="0"/>
                          <a:ea typeface="+mn-ea"/>
                          <a:cs typeface="+mn-cs"/>
                        </a:rPr>
                        <a:t>Some specialist are connected with EHR </a:t>
                      </a:r>
                      <a:r>
                        <a:rPr lang="en-US" sz="1800" i="0" kern="1200" dirty="0" smtClean="0">
                          <a:solidFill>
                            <a:schemeClr val="dk1"/>
                          </a:solidFill>
                          <a:effectLst/>
                          <a:latin typeface="Calibri" panose="020F0502020204030204" pitchFamily="34" charset="0"/>
                          <a:ea typeface="+mn-ea"/>
                          <a:cs typeface="+mn-cs"/>
                        </a:rPr>
                        <a:t>and referral is done electronically</a:t>
                      </a:r>
                      <a:endParaRPr lang="en-US" i="0" dirty="0">
                        <a:latin typeface="Calibri" panose="020F0502020204030204" pitchFamily="34" charset="0"/>
                      </a:endParaRPr>
                    </a:p>
                  </a:txBody>
                  <a:tcPr/>
                </a:tc>
                <a:tc>
                  <a:txBody>
                    <a:bodyPr/>
                    <a:lstStyle/>
                    <a:p>
                      <a:r>
                        <a:rPr lang="en-US" i="0" dirty="0" smtClean="0">
                          <a:latin typeface="Calibri" panose="020F0502020204030204" pitchFamily="34" charset="0"/>
                        </a:rPr>
                        <a:t>Weeks</a:t>
                      </a:r>
                      <a:endParaRPr lang="en-US" i="0" dirty="0">
                        <a:latin typeface="Calibri" panose="020F0502020204030204" pitchFamily="34" charset="0"/>
                      </a:endParaRPr>
                    </a:p>
                  </a:txBody>
                  <a:tcPr/>
                </a:tc>
              </a:tr>
              <a:tr h="370840">
                <a:tc>
                  <a:txBody>
                    <a:bodyPr/>
                    <a:lstStyle/>
                    <a:p>
                      <a:r>
                        <a:rPr lang="en-US" sz="1800" i="0" kern="1200" dirty="0" smtClean="0">
                          <a:solidFill>
                            <a:schemeClr val="dk1"/>
                          </a:solidFill>
                          <a:effectLst/>
                          <a:latin typeface="Calibri" panose="020F0502020204030204" pitchFamily="34" charset="0"/>
                          <a:ea typeface="+mn-ea"/>
                          <a:cs typeface="+mn-cs"/>
                        </a:rPr>
                        <a:t>depends on the specialist, specialist follows up w provider, nurse or receptionist. </a:t>
                      </a:r>
                      <a:r>
                        <a:rPr lang="en-US" sz="1800" i="0" kern="1200" dirty="0" smtClean="0">
                          <a:solidFill>
                            <a:srgbClr val="FF0000"/>
                          </a:solidFill>
                          <a:effectLst/>
                          <a:latin typeface="Calibri" panose="020F0502020204030204" pitchFamily="34" charset="0"/>
                          <a:ea typeface="+mn-ea"/>
                          <a:cs typeface="+mn-cs"/>
                        </a:rPr>
                        <a:t>Some providers put notes in the HER to remind them to track patient.</a:t>
                      </a:r>
                      <a:endParaRPr lang="en-US" i="0" dirty="0">
                        <a:solidFill>
                          <a:srgbClr val="FF0000"/>
                        </a:solidFill>
                        <a:latin typeface="Calibri" panose="020F0502020204030204" pitchFamily="34" charset="0"/>
                      </a:endParaRPr>
                    </a:p>
                  </a:txBody>
                  <a:tcPr/>
                </a:tc>
                <a:tc>
                  <a:txBody>
                    <a:bodyPr/>
                    <a:lstStyle/>
                    <a:p>
                      <a:r>
                        <a:rPr lang="en-US" i="0" dirty="0" smtClean="0">
                          <a:latin typeface="Calibri" panose="020F0502020204030204" pitchFamily="34" charset="0"/>
                        </a:rPr>
                        <a:t>DH-Concord</a:t>
                      </a:r>
                      <a:endParaRPr lang="en-US"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2330247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dirty="0" smtClean="0"/>
              <a:t>Q6: </a:t>
            </a:r>
            <a:r>
              <a:rPr lang="en-US" sz="2400" b="1" dirty="0"/>
              <a:t>How do you document that you have been in contact with the specialist?</a:t>
            </a:r>
            <a:r>
              <a:rPr lang="en-US" sz="2400" dirty="0"/>
              <a:t/>
            </a:r>
            <a:br>
              <a:rPr lang="en-US" sz="2400" dirty="0"/>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9636006"/>
              </p:ext>
            </p:extLst>
          </p:nvPr>
        </p:nvGraphicFramePr>
        <p:xfrm>
          <a:off x="838200" y="1676400"/>
          <a:ext cx="7315200" cy="2895600"/>
        </p:xfrm>
        <a:graphic>
          <a:graphicData uri="http://schemas.openxmlformats.org/drawingml/2006/table">
            <a:tbl>
              <a:tblPr bandRow="1">
                <a:tableStyleId>{5C22544A-7EE6-4342-B048-85BDC9FD1C3A}</a:tableStyleId>
              </a:tblPr>
              <a:tblGrid>
                <a:gridCol w="4876099"/>
                <a:gridCol w="2439101"/>
              </a:tblGrid>
              <a:tr h="962653">
                <a:tc>
                  <a:txBody>
                    <a:bodyPr/>
                    <a:lstStyle/>
                    <a:p>
                      <a:r>
                        <a:rPr lang="en-US" sz="1800" i="0" kern="1200" dirty="0" smtClean="0">
                          <a:solidFill>
                            <a:schemeClr val="dk1"/>
                          </a:solidFill>
                          <a:effectLst/>
                          <a:latin typeface="Calibri" panose="020F0502020204030204" pitchFamily="34" charset="0"/>
                          <a:ea typeface="+mn-ea"/>
                          <a:cs typeface="+mn-cs"/>
                        </a:rPr>
                        <a:t>phone note, report from specialist is scanned into HER, medical records alerts MA/PCP that it is there so they can f/u</a:t>
                      </a:r>
                      <a:endParaRPr lang="en-US" sz="1800" i="0" kern="1200" dirty="0">
                        <a:solidFill>
                          <a:schemeClr val="dk1"/>
                        </a:solidFill>
                        <a:effectLst/>
                        <a:latin typeface="Calibri" panose="020F0502020204030204" pitchFamily="34" charset="0"/>
                        <a:ea typeface="+mn-ea"/>
                        <a:cs typeface="+mn-cs"/>
                      </a:endParaRPr>
                    </a:p>
                  </a:txBody>
                  <a:tcPr/>
                </a:tc>
                <a:tc>
                  <a:txBody>
                    <a:bodyPr/>
                    <a:lstStyle/>
                    <a:p>
                      <a:r>
                        <a:rPr lang="en-US" i="0" dirty="0" smtClean="0">
                          <a:latin typeface="Calibri" panose="020F0502020204030204" pitchFamily="34" charset="0"/>
                        </a:rPr>
                        <a:t>Midstate</a:t>
                      </a:r>
                      <a:endParaRPr lang="en-US" i="0" dirty="0">
                        <a:latin typeface="Calibri" panose="020F0502020204030204" pitchFamily="34" charset="0"/>
                      </a:endParaRPr>
                    </a:p>
                  </a:txBody>
                  <a:tcPr/>
                </a:tc>
              </a:tr>
              <a:tr h="557728">
                <a:tc>
                  <a:txBody>
                    <a:bodyPr/>
                    <a:lstStyle/>
                    <a:p>
                      <a:r>
                        <a:rPr lang="en-US" sz="1800" i="0" kern="1200" dirty="0" smtClean="0">
                          <a:solidFill>
                            <a:schemeClr val="dk1"/>
                          </a:solidFill>
                          <a:effectLst/>
                          <a:latin typeface="Calibri" panose="020F0502020204030204" pitchFamily="34" charset="0"/>
                          <a:ea typeface="+mn-ea"/>
                          <a:cs typeface="+mn-cs"/>
                        </a:rPr>
                        <a:t>Phone note, records scanned in</a:t>
                      </a:r>
                      <a:endParaRPr lang="en-US" i="0" dirty="0">
                        <a:latin typeface="Calibri" panose="020F0502020204030204" pitchFamily="34" charset="0"/>
                      </a:endParaRPr>
                    </a:p>
                  </a:txBody>
                  <a:tcPr/>
                </a:tc>
                <a:tc>
                  <a:txBody>
                    <a:bodyPr/>
                    <a:lstStyle/>
                    <a:p>
                      <a:r>
                        <a:rPr lang="en-US" i="0" dirty="0" smtClean="0">
                          <a:latin typeface="Calibri" panose="020F0502020204030204" pitchFamily="34" charset="0"/>
                        </a:rPr>
                        <a:t>MCHC</a:t>
                      </a:r>
                      <a:endParaRPr lang="en-US" i="0" dirty="0">
                        <a:latin typeface="Calibri" panose="020F0502020204030204" pitchFamily="34" charset="0"/>
                      </a:endParaRPr>
                    </a:p>
                  </a:txBody>
                  <a:tcPr/>
                </a:tc>
              </a:tr>
              <a:tr h="1375219">
                <a:tc>
                  <a:txBody>
                    <a:bodyPr/>
                    <a:lstStyle/>
                    <a:p>
                      <a:r>
                        <a:rPr lang="en-US" sz="1800" i="0" kern="1200" dirty="0" smtClean="0">
                          <a:solidFill>
                            <a:schemeClr val="dk1"/>
                          </a:solidFill>
                          <a:effectLst/>
                          <a:latin typeface="Calibri" panose="020F0502020204030204" pitchFamily="34" charset="0"/>
                          <a:ea typeface="+mn-ea"/>
                          <a:cs typeface="+mn-cs"/>
                        </a:rPr>
                        <a:t> </a:t>
                      </a:r>
                    </a:p>
                    <a:p>
                      <a:r>
                        <a:rPr lang="en-US" sz="1800" i="0" kern="1200" dirty="0" smtClean="0">
                          <a:solidFill>
                            <a:schemeClr val="dk1"/>
                          </a:solidFill>
                          <a:effectLst/>
                          <a:latin typeface="Calibri" panose="020F0502020204030204" pitchFamily="34" charset="0"/>
                          <a:ea typeface="+mn-ea"/>
                          <a:cs typeface="+mn-cs"/>
                        </a:rPr>
                        <a:t>Depending on condition and patient, we use letter, EHR notes, and phone calls.</a:t>
                      </a:r>
                      <a:endParaRPr lang="en-US" sz="1800" i="0" kern="1200" dirty="0">
                        <a:solidFill>
                          <a:schemeClr val="dk1"/>
                        </a:solidFill>
                        <a:effectLst/>
                        <a:latin typeface="Calibri" panose="020F0502020204030204" pitchFamily="34" charset="0"/>
                        <a:ea typeface="+mn-ea"/>
                        <a:cs typeface="+mn-cs"/>
                      </a:endParaRPr>
                    </a:p>
                  </a:txBody>
                  <a:tcPr/>
                </a:tc>
                <a:tc>
                  <a:txBody>
                    <a:bodyPr/>
                    <a:lstStyle/>
                    <a:p>
                      <a:r>
                        <a:rPr lang="en-US" i="0" dirty="0" smtClean="0">
                          <a:latin typeface="Calibri" panose="020F0502020204030204" pitchFamily="34" charset="0"/>
                        </a:rPr>
                        <a:t>Concord Dh</a:t>
                      </a:r>
                      <a:endParaRPr lang="en-US"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525223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1800" dirty="0" smtClean="0"/>
              <a:t>Q7: </a:t>
            </a:r>
            <a:r>
              <a:rPr lang="en-US" sz="1800" b="1" dirty="0"/>
              <a:t>In general, how are follow-ups handled within your practice?  For at risk? For a diagnosis of a new condition? Closing the loop with specialists?  What are the barriers to more effective follow-up?</a:t>
            </a:r>
            <a:r>
              <a:rPr lang="en-US" sz="1800" dirty="0"/>
              <a:t/>
            </a:r>
            <a:br>
              <a:rPr lang="en-US" sz="1800" dirty="0"/>
            </a:b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0955705"/>
              </p:ext>
            </p:extLst>
          </p:nvPr>
        </p:nvGraphicFramePr>
        <p:xfrm>
          <a:off x="2628" y="1371601"/>
          <a:ext cx="9144000" cy="5486399"/>
        </p:xfrm>
        <a:graphic>
          <a:graphicData uri="http://schemas.openxmlformats.org/drawingml/2006/table">
            <a:tbl>
              <a:tblPr bandRow="1">
                <a:tableStyleId>{5C22544A-7EE6-4342-B048-85BDC9FD1C3A}</a:tableStyleId>
              </a:tblPr>
              <a:tblGrid>
                <a:gridCol w="8001000"/>
                <a:gridCol w="1143000"/>
              </a:tblGrid>
              <a:tr h="1893389">
                <a:tc>
                  <a:txBody>
                    <a:bodyPr/>
                    <a:lstStyle/>
                    <a:p>
                      <a:r>
                        <a:rPr lang="en-US" sz="1200" i="0" dirty="0" smtClean="0">
                          <a:solidFill>
                            <a:srgbClr val="FF0000"/>
                          </a:solidFill>
                          <a:latin typeface="Calibri" panose="020F0502020204030204" pitchFamily="34" charset="0"/>
                        </a:rPr>
                        <a:t>It depends on the condition, the urgency of treatment, and the motivation of parents. </a:t>
                      </a:r>
                      <a:r>
                        <a:rPr lang="en-US" sz="1200" i="0" dirty="0" smtClean="0">
                          <a:latin typeface="Calibri" panose="020F0502020204030204" pitchFamily="34" charset="0"/>
                        </a:rPr>
                        <a:t>For example, </a:t>
                      </a:r>
                      <a:r>
                        <a:rPr lang="en-US" sz="1200" i="0" dirty="0" smtClean="0">
                          <a:solidFill>
                            <a:srgbClr val="FF0000"/>
                          </a:solidFill>
                          <a:latin typeface="Calibri" panose="020F0502020204030204" pitchFamily="34" charset="0"/>
                        </a:rPr>
                        <a:t>there is a protocol for lead poisoning in which the RN contacts the parents by phone and/or letter, orders repeat labs and medications, and arranges for f/u as needed.  But they have to leave it up to the family to actually do the repeat lab and get the meds.  She can put a tickler in her own file to pop up in a set period of time to check to see what happened, but there is no system to remind the family.  </a:t>
                      </a:r>
                    </a:p>
                    <a:p>
                      <a:r>
                        <a:rPr lang="en-US" sz="1200" i="0" dirty="0" smtClean="0">
                          <a:solidFill>
                            <a:srgbClr val="FF0000"/>
                          </a:solidFill>
                          <a:latin typeface="Calibri" panose="020F0502020204030204" pitchFamily="34" charset="0"/>
                        </a:rPr>
                        <a:t>ADHA has an automatic f/u in 6 months, but patients often don’t make the appointment until they need med refills.  </a:t>
                      </a:r>
                    </a:p>
                    <a:p>
                      <a:r>
                        <a:rPr lang="en-US" sz="1200" i="0" dirty="0" smtClean="0">
                          <a:solidFill>
                            <a:srgbClr val="FF0000"/>
                          </a:solidFill>
                          <a:latin typeface="Calibri" panose="020F0502020204030204" pitchFamily="34" charset="0"/>
                        </a:rPr>
                        <a:t>With kids identified as developmentally delays, there is a protocol to make sure they got to the specialist to which they were referred.  </a:t>
                      </a:r>
                      <a:r>
                        <a:rPr lang="en-US" sz="1200" i="0" dirty="0" smtClean="0">
                          <a:latin typeface="Calibri" panose="020F0502020204030204" pitchFamily="34" charset="0"/>
                        </a:rPr>
                        <a:t>There is usually no problem with f/u for these are most parents are motivated to get to the appointment. </a:t>
                      </a:r>
                    </a:p>
                    <a:p>
                      <a:r>
                        <a:rPr lang="en-US" sz="1200" i="0" dirty="0" smtClean="0">
                          <a:latin typeface="Calibri" panose="020F0502020204030204" pitchFamily="34" charset="0"/>
                        </a:rPr>
                        <a:t>There are differences between internal v. external specialist referrals.  With DH internal referrals, the notes are in the patient’s record.  </a:t>
                      </a:r>
                      <a:r>
                        <a:rPr lang="en-US" sz="1200" i="0" dirty="0" smtClean="0">
                          <a:solidFill>
                            <a:srgbClr val="FF0000"/>
                          </a:solidFill>
                          <a:latin typeface="Calibri" panose="020F0502020204030204" pitchFamily="34" charset="0"/>
                        </a:rPr>
                        <a:t>Closing the loop with external referrals is not as straightforward.  </a:t>
                      </a:r>
                    </a:p>
                  </a:txBody>
                  <a:tcPr/>
                </a:tc>
                <a:tc>
                  <a:txBody>
                    <a:bodyPr/>
                    <a:lstStyle/>
                    <a:p>
                      <a:r>
                        <a:rPr lang="en-US" sz="1200" i="0" dirty="0" smtClean="0">
                          <a:latin typeface="Calibri" panose="020F0502020204030204" pitchFamily="34" charset="0"/>
                        </a:rPr>
                        <a:t>DH-</a:t>
                      </a:r>
                      <a:r>
                        <a:rPr lang="en-US" sz="1200" i="0" dirty="0" err="1" smtClean="0">
                          <a:latin typeface="Calibri" panose="020F0502020204030204" pitchFamily="34" charset="0"/>
                        </a:rPr>
                        <a:t>Leb</a:t>
                      </a:r>
                      <a:endParaRPr lang="en-US" sz="1200" i="0" dirty="0">
                        <a:latin typeface="Calibri" panose="020F0502020204030204" pitchFamily="34" charset="0"/>
                      </a:endParaRPr>
                    </a:p>
                  </a:txBody>
                  <a:tcPr/>
                </a:tc>
              </a:tr>
              <a:tr h="4041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Calibri" panose="020F0502020204030204" pitchFamily="34" charset="0"/>
                          <a:ea typeface="+mn-ea"/>
                          <a:cs typeface="+mn-cs"/>
                        </a:rPr>
                        <a:t>Have a pretty good team approach to closing the loop, especially using the </a:t>
                      </a:r>
                      <a:r>
                        <a:rPr lang="en-US" sz="1200" i="0" kern="1200" dirty="0" smtClean="0">
                          <a:solidFill>
                            <a:srgbClr val="FF0000"/>
                          </a:solidFill>
                          <a:effectLst/>
                          <a:latin typeface="Calibri" panose="020F0502020204030204" pitchFamily="34" charset="0"/>
                          <a:ea typeface="+mn-ea"/>
                          <a:cs typeface="+mn-cs"/>
                        </a:rPr>
                        <a:t>referral coordinator</a:t>
                      </a:r>
                      <a:r>
                        <a:rPr lang="en-US" sz="1200" i="0" kern="1200" dirty="0" smtClean="0">
                          <a:solidFill>
                            <a:schemeClr val="dk1"/>
                          </a:solidFill>
                          <a:effectLst/>
                          <a:latin typeface="Calibri" panose="020F0502020204030204" pitchFamily="34" charset="0"/>
                          <a:ea typeface="+mn-ea"/>
                          <a:cs typeface="+mn-cs"/>
                        </a:rPr>
                        <a:t>.</a:t>
                      </a:r>
                    </a:p>
                  </a:txBody>
                  <a:tcPr/>
                </a:tc>
                <a:tc>
                  <a:txBody>
                    <a:bodyPr/>
                    <a:lstStyle/>
                    <a:p>
                      <a:r>
                        <a:rPr lang="en-US" sz="1200" i="0" dirty="0" smtClean="0">
                          <a:latin typeface="Calibri" panose="020F0502020204030204" pitchFamily="34" charset="0"/>
                        </a:rPr>
                        <a:t>MCHC</a:t>
                      </a:r>
                      <a:endParaRPr lang="en-US" sz="1200" i="0" dirty="0">
                        <a:latin typeface="Calibri" panose="020F0502020204030204" pitchFamily="34" charset="0"/>
                      </a:endParaRPr>
                    </a:p>
                  </a:txBody>
                  <a:tcPr/>
                </a:tc>
              </a:tr>
              <a:tr h="697564">
                <a:tc>
                  <a:txBody>
                    <a:bodyPr/>
                    <a:lstStyle/>
                    <a:p>
                      <a:r>
                        <a:rPr lang="en-US" sz="1200" i="0" kern="1200" dirty="0" smtClean="0">
                          <a:solidFill>
                            <a:srgbClr val="FF0000"/>
                          </a:solidFill>
                          <a:effectLst/>
                          <a:latin typeface="Calibri" panose="020F0502020204030204" pitchFamily="34" charset="0"/>
                          <a:ea typeface="+mn-ea"/>
                          <a:cs typeface="+mn-cs"/>
                        </a:rPr>
                        <a:t>Provider indicates that a referral is needed and the MA/referral clinic monitors it. </a:t>
                      </a:r>
                      <a:r>
                        <a:rPr lang="en-US" sz="1200" i="0" kern="1200" dirty="0" smtClean="0">
                          <a:solidFill>
                            <a:schemeClr val="dk1"/>
                          </a:solidFill>
                          <a:effectLst/>
                          <a:latin typeface="Calibri" panose="020F0502020204030204" pitchFamily="34" charset="0"/>
                          <a:ea typeface="+mn-ea"/>
                          <a:cs typeface="+mn-cs"/>
                        </a:rPr>
                        <a:t>At Risk, if youth want </a:t>
                      </a:r>
                      <a:r>
                        <a:rPr lang="en-US" sz="1200" i="0" kern="1200" dirty="0" err="1" smtClean="0">
                          <a:solidFill>
                            <a:schemeClr val="dk1"/>
                          </a:solidFill>
                          <a:effectLst/>
                          <a:latin typeface="Calibri" panose="020F0502020204030204" pitchFamily="34" charset="0"/>
                          <a:ea typeface="+mn-ea"/>
                          <a:cs typeface="+mn-cs"/>
                        </a:rPr>
                        <a:t>sto</a:t>
                      </a:r>
                      <a:r>
                        <a:rPr lang="en-US" sz="1200" i="0" kern="1200" dirty="0" smtClean="0">
                          <a:solidFill>
                            <a:schemeClr val="dk1"/>
                          </a:solidFill>
                          <a:effectLst/>
                          <a:latin typeface="Calibri" panose="020F0502020204030204" pitchFamily="34" charset="0"/>
                          <a:ea typeface="+mn-ea"/>
                          <a:cs typeface="+mn-cs"/>
                        </a:rPr>
                        <a:t> a BH, they can otherwise the provider will see them. </a:t>
                      </a:r>
                    </a:p>
                    <a:p>
                      <a:r>
                        <a:rPr lang="en-US" sz="1200" i="0" kern="1200" dirty="0" smtClean="0">
                          <a:solidFill>
                            <a:srgbClr val="FF0000"/>
                          </a:solidFill>
                          <a:effectLst/>
                          <a:latin typeface="Calibri" panose="020F0502020204030204" pitchFamily="34" charset="0"/>
                          <a:ea typeface="+mn-ea"/>
                          <a:cs typeface="+mn-cs"/>
                        </a:rPr>
                        <a:t>Referral Clinic can get behind, if the patient refuses the referral. </a:t>
                      </a:r>
                    </a:p>
                  </a:txBody>
                  <a:tcPr/>
                </a:tc>
                <a:tc>
                  <a:txBody>
                    <a:bodyPr/>
                    <a:lstStyle/>
                    <a:p>
                      <a:r>
                        <a:rPr lang="en-US" sz="1200" i="0" dirty="0" smtClean="0">
                          <a:latin typeface="Calibri" panose="020F0502020204030204" pitchFamily="34" charset="0"/>
                        </a:rPr>
                        <a:t>Weeks</a:t>
                      </a:r>
                      <a:endParaRPr lang="en-US" sz="1200" i="0" dirty="0">
                        <a:latin typeface="Calibri" panose="020F0502020204030204" pitchFamily="34" charset="0"/>
                      </a:endParaRPr>
                    </a:p>
                  </a:txBody>
                  <a:tcPr/>
                </a:tc>
              </a:tr>
              <a:tr h="1096173">
                <a:tc>
                  <a:txBody>
                    <a:bodyPr/>
                    <a:lstStyle/>
                    <a:p>
                      <a:pPr lvl="0"/>
                      <a:r>
                        <a:rPr lang="en-US" sz="1200" i="0" kern="1200" dirty="0" smtClean="0">
                          <a:solidFill>
                            <a:schemeClr val="dk1"/>
                          </a:solidFill>
                          <a:effectLst/>
                          <a:latin typeface="Calibri" panose="020F0502020204030204" pitchFamily="34" charset="0"/>
                          <a:ea typeface="+mn-ea"/>
                          <a:cs typeface="+mn-cs"/>
                        </a:rPr>
                        <a:t>What are the barriers to more effective follow-up? </a:t>
                      </a:r>
                      <a:r>
                        <a:rPr lang="en-US" sz="1200" i="0" kern="1200" dirty="0" smtClean="0">
                          <a:solidFill>
                            <a:srgbClr val="FF0000"/>
                          </a:solidFill>
                          <a:effectLst/>
                          <a:latin typeface="Calibri" panose="020F0502020204030204" pitchFamily="34" charset="0"/>
                          <a:ea typeface="+mn-ea"/>
                          <a:cs typeface="+mn-cs"/>
                        </a:rPr>
                        <a:t>Time and resources.  Medically fragile pts – they que themselves, or care coordinators with a prompt called postpone reminder.  Provider sends a note to MA to check on patient</a:t>
                      </a:r>
                      <a:r>
                        <a:rPr lang="en-US" sz="1200" i="0" kern="1200" dirty="0" smtClean="0">
                          <a:solidFill>
                            <a:schemeClr val="dk1"/>
                          </a:solidFill>
                          <a:effectLst/>
                          <a:latin typeface="Calibri" panose="020F0502020204030204" pitchFamily="34" charset="0"/>
                          <a:ea typeface="+mn-ea"/>
                          <a:cs typeface="+mn-cs"/>
                        </a:rPr>
                        <a:t>.</a:t>
                      </a:r>
                    </a:p>
                    <a:p>
                      <a:pPr lvl="0"/>
                      <a:r>
                        <a:rPr lang="en-US" sz="1200" i="0" kern="1200" dirty="0" smtClean="0">
                          <a:solidFill>
                            <a:srgbClr val="FF0000"/>
                          </a:solidFill>
                          <a:effectLst/>
                          <a:latin typeface="Calibri" panose="020F0502020204030204" pitchFamily="34" charset="0"/>
                          <a:ea typeface="+mn-ea"/>
                          <a:cs typeface="+mn-cs"/>
                        </a:rPr>
                        <a:t>Non-compliance of families – patients lack interest or ability to follow up w referrals. All we do is ask the parents, but they need to play an active role in getting kid the care.</a:t>
                      </a:r>
                    </a:p>
                    <a:p>
                      <a:pPr lvl="0"/>
                      <a:r>
                        <a:rPr lang="en-US" sz="1200" i="0" kern="1200" dirty="0" smtClean="0">
                          <a:solidFill>
                            <a:schemeClr val="dk1"/>
                          </a:solidFill>
                          <a:effectLst/>
                          <a:latin typeface="Calibri" panose="020F0502020204030204" pitchFamily="34" charset="0"/>
                          <a:ea typeface="+mn-ea"/>
                          <a:cs typeface="+mn-cs"/>
                        </a:rPr>
                        <a:t>DH Concord does a pretty good job w follow up.</a:t>
                      </a:r>
                    </a:p>
                  </a:txBody>
                  <a:tcPr/>
                </a:tc>
                <a:tc>
                  <a:txBody>
                    <a:bodyPr/>
                    <a:lstStyle/>
                    <a:p>
                      <a:r>
                        <a:rPr lang="en-US" sz="1200" i="0" dirty="0" smtClean="0">
                          <a:latin typeface="Calibri" panose="020F0502020204030204" pitchFamily="34" charset="0"/>
                        </a:rPr>
                        <a:t>DH Concord</a:t>
                      </a:r>
                      <a:endParaRPr lang="en-US" sz="1200" i="0" dirty="0">
                        <a:latin typeface="Calibri" panose="020F0502020204030204" pitchFamily="34" charset="0"/>
                      </a:endParaRPr>
                    </a:p>
                  </a:txBody>
                  <a:tcPr/>
                </a:tc>
              </a:tr>
              <a:tr h="6975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Calibri" panose="020F0502020204030204" pitchFamily="34" charset="0"/>
                          <a:ea typeface="+mn-ea"/>
                          <a:cs typeface="+mn-cs"/>
                        </a:rPr>
                        <a:t>f/u receive the nursing and provider review and determine what needs to be done, update EMR. Goes to provider if new condition. At risk, nurse update chart and sends to provider. Most of the time, we get a report back from specialist, if not report sent, we follow up with a call to specialist.</a:t>
                      </a:r>
                    </a:p>
                  </a:txBody>
                  <a:tcPr/>
                </a:tc>
                <a:tc>
                  <a:txBody>
                    <a:bodyPr/>
                    <a:lstStyle/>
                    <a:p>
                      <a:r>
                        <a:rPr lang="en-US" sz="1200" i="0" dirty="0" smtClean="0">
                          <a:latin typeface="Calibri" panose="020F0502020204030204" pitchFamily="34" charset="0"/>
                        </a:rPr>
                        <a:t>Goodwin</a:t>
                      </a:r>
                      <a:endParaRPr lang="en-US" sz="1200" i="0" dirty="0">
                        <a:latin typeface="Calibri" panose="020F0502020204030204" pitchFamily="34" charset="0"/>
                      </a:endParaRPr>
                    </a:p>
                  </a:txBody>
                  <a:tcPr/>
                </a:tc>
              </a:tr>
              <a:tr h="6975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Calibri" panose="020F0502020204030204" pitchFamily="34" charset="0"/>
                          <a:ea typeface="+mn-ea"/>
                          <a:cs typeface="+mn-cs"/>
                        </a:rPr>
                        <a:t>If f/u needed, </a:t>
                      </a:r>
                      <a:r>
                        <a:rPr lang="en-US" sz="1200" i="0" kern="1200" dirty="0" smtClean="0">
                          <a:solidFill>
                            <a:srgbClr val="FF0000"/>
                          </a:solidFill>
                          <a:effectLst/>
                          <a:latin typeface="Calibri" panose="020F0502020204030204" pitchFamily="34" charset="0"/>
                          <a:ea typeface="+mn-ea"/>
                          <a:cs typeface="+mn-cs"/>
                        </a:rPr>
                        <a:t>preplanning sheets from MA, sections for referral and f/u appointments, documents and patient check-outs and the staff makes the appointment. Staff calls the day before for appointment. Barriers, no show call before, no show, patient coordinator calls after the no show, reschedule.</a:t>
                      </a:r>
                    </a:p>
                  </a:txBody>
                  <a:tcPr/>
                </a:tc>
                <a:tc>
                  <a:txBody>
                    <a:bodyPr/>
                    <a:lstStyle/>
                    <a:p>
                      <a:r>
                        <a:rPr lang="en-US" sz="1200" i="0" dirty="0" smtClean="0">
                          <a:latin typeface="Calibri" panose="020F0502020204030204" pitchFamily="34" charset="0"/>
                        </a:rPr>
                        <a:t>HF</a:t>
                      </a:r>
                      <a:endParaRPr lang="en-US" sz="1200"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135693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dirty="0" smtClean="0"/>
              <a:t>Q8: </a:t>
            </a:r>
            <a:r>
              <a:rPr lang="en-US" sz="2000" b="1" dirty="0"/>
              <a:t>How do you currently follow-up when screening indicates a patient is at risk for alcohol and drug use/abuse? [Check all that apply]</a:t>
            </a: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239080"/>
              </p:ext>
            </p:extLst>
          </p:nvPr>
        </p:nvGraphicFramePr>
        <p:xfrm>
          <a:off x="76200" y="1519300"/>
          <a:ext cx="8839200" cy="5186301"/>
        </p:xfrm>
        <a:graphic>
          <a:graphicData uri="http://schemas.openxmlformats.org/drawingml/2006/table">
            <a:tbl>
              <a:tblPr bandRow="1">
                <a:tableStyleId>{5C22544A-7EE6-4342-B048-85BDC9FD1C3A}</a:tableStyleId>
              </a:tblPr>
              <a:tblGrid>
                <a:gridCol w="7086600"/>
                <a:gridCol w="1752600"/>
              </a:tblGrid>
              <a:tr h="1401625">
                <a:tc>
                  <a:txBody>
                    <a:bodyPr/>
                    <a:lstStyle/>
                    <a:p>
                      <a:r>
                        <a:rPr lang="en-US" sz="1800" i="0" kern="1200" dirty="0" smtClean="0">
                          <a:solidFill>
                            <a:schemeClr val="dk1"/>
                          </a:solidFill>
                          <a:effectLst/>
                          <a:latin typeface="Calibri" panose="020F0502020204030204" pitchFamily="34" charset="0"/>
                          <a:ea typeface="+mn-ea"/>
                          <a:cs typeface="+mn-cs"/>
                        </a:rPr>
                        <a:t>Score on CRAFFT triggers internal BH referral</a:t>
                      </a:r>
                    </a:p>
                    <a:p>
                      <a:r>
                        <a:rPr lang="en-US" sz="1800" i="0" kern="1200" dirty="0" smtClean="0">
                          <a:solidFill>
                            <a:schemeClr val="dk1"/>
                          </a:solidFill>
                          <a:effectLst/>
                          <a:latin typeface="Calibri" panose="020F0502020204030204" pitchFamily="34" charset="0"/>
                          <a:ea typeface="+mn-ea"/>
                          <a:cs typeface="+mn-cs"/>
                        </a:rPr>
                        <a:t>If kid/parents say no, </a:t>
                      </a:r>
                      <a:r>
                        <a:rPr lang="en-US" sz="1800" i="0" kern="1200" dirty="0" smtClean="0">
                          <a:solidFill>
                            <a:srgbClr val="FF0000"/>
                          </a:solidFill>
                          <a:effectLst/>
                          <a:latin typeface="Calibri" panose="020F0502020204030204" pitchFamily="34" charset="0"/>
                          <a:ea typeface="+mn-ea"/>
                          <a:cs typeface="+mn-cs"/>
                        </a:rPr>
                        <a:t>there is no </a:t>
                      </a:r>
                      <a:r>
                        <a:rPr lang="en-US" sz="1800" b="1" i="0" kern="1200" dirty="0" smtClean="0">
                          <a:solidFill>
                            <a:srgbClr val="FF0000"/>
                          </a:solidFill>
                          <a:effectLst/>
                          <a:latin typeface="Calibri" panose="020F0502020204030204" pitchFamily="34" charset="0"/>
                          <a:ea typeface="+mn-ea"/>
                          <a:cs typeface="+mn-cs"/>
                        </a:rPr>
                        <a:t>declination code</a:t>
                      </a:r>
                      <a:r>
                        <a:rPr lang="en-US" sz="1800" i="0" kern="1200" dirty="0" smtClean="0">
                          <a:solidFill>
                            <a:srgbClr val="FF0000"/>
                          </a:solidFill>
                          <a:effectLst/>
                          <a:latin typeface="Calibri" panose="020F0502020204030204" pitchFamily="34" charset="0"/>
                          <a:ea typeface="+mn-ea"/>
                          <a:cs typeface="+mn-cs"/>
                        </a:rPr>
                        <a:t> in HER</a:t>
                      </a:r>
                    </a:p>
                    <a:p>
                      <a:r>
                        <a:rPr lang="en-US" sz="1800" i="0" kern="1200" dirty="0" smtClean="0">
                          <a:solidFill>
                            <a:srgbClr val="FF0000"/>
                          </a:solidFill>
                          <a:effectLst/>
                          <a:latin typeface="Calibri" panose="020F0502020204030204" pitchFamily="34" charset="0"/>
                          <a:ea typeface="+mn-ea"/>
                          <a:cs typeface="+mn-cs"/>
                        </a:rPr>
                        <a:t>Most kids who would need a referral are already known to them for other reasons and are in treatment</a:t>
                      </a:r>
                    </a:p>
                  </a:txBody>
                  <a:tcPr/>
                </a:tc>
                <a:tc>
                  <a:txBody>
                    <a:bodyPr/>
                    <a:lstStyle/>
                    <a:p>
                      <a:r>
                        <a:rPr lang="en-US" i="0" dirty="0" smtClean="0">
                          <a:latin typeface="Calibri" panose="020F0502020204030204" pitchFamily="34" charset="0"/>
                        </a:rPr>
                        <a:t>Midstate</a:t>
                      </a:r>
                      <a:endParaRPr lang="en-US" i="0" dirty="0">
                        <a:latin typeface="Calibri" panose="020F0502020204030204" pitchFamily="34" charset="0"/>
                      </a:endParaRPr>
                    </a:p>
                  </a:txBody>
                  <a:tcPr/>
                </a:tc>
              </a:tr>
              <a:tr h="597697">
                <a:tc>
                  <a:txBody>
                    <a:bodyPr/>
                    <a:lstStyle/>
                    <a:p>
                      <a:r>
                        <a:rPr lang="en-US" sz="1800" i="0" kern="1200" dirty="0" smtClean="0">
                          <a:solidFill>
                            <a:schemeClr val="dk1"/>
                          </a:solidFill>
                          <a:effectLst/>
                          <a:latin typeface="Calibri" panose="020F0502020204030204" pitchFamily="34" charset="0"/>
                          <a:ea typeface="+mn-ea"/>
                          <a:cs typeface="+mn-cs"/>
                        </a:rPr>
                        <a:t>depends on score, either make f/u apt on the way out of index visit or not</a:t>
                      </a:r>
                      <a:endParaRPr lang="en-US" i="0" dirty="0">
                        <a:latin typeface="Calibri" panose="020F0502020204030204" pitchFamily="34" charset="0"/>
                      </a:endParaRPr>
                    </a:p>
                  </a:txBody>
                  <a:tcPr/>
                </a:tc>
                <a:tc>
                  <a:txBody>
                    <a:bodyPr/>
                    <a:lstStyle/>
                    <a:p>
                      <a:r>
                        <a:rPr lang="en-US" i="0" dirty="0" smtClean="0">
                          <a:latin typeface="Calibri" panose="020F0502020204030204" pitchFamily="34" charset="0"/>
                        </a:rPr>
                        <a:t>DH-</a:t>
                      </a:r>
                      <a:r>
                        <a:rPr lang="en-US" i="0" dirty="0" err="1" smtClean="0">
                          <a:latin typeface="Calibri" panose="020F0502020204030204" pitchFamily="34" charset="0"/>
                        </a:rPr>
                        <a:t>Manch</a:t>
                      </a:r>
                      <a:endParaRPr lang="en-US" i="0" dirty="0">
                        <a:latin typeface="Calibri" panose="020F0502020204030204" pitchFamily="34" charset="0"/>
                      </a:endParaRPr>
                    </a:p>
                  </a:txBody>
                  <a:tcPr/>
                </a:tc>
              </a:tr>
              <a:tr h="1401625">
                <a:tc>
                  <a:txBody>
                    <a:bodyPr/>
                    <a:lstStyle/>
                    <a:p>
                      <a:r>
                        <a:rPr lang="en-US" sz="1800" i="0" kern="1200" dirty="0" smtClean="0">
                          <a:solidFill>
                            <a:schemeClr val="dk1"/>
                          </a:solidFill>
                          <a:effectLst/>
                          <a:latin typeface="Calibri" panose="020F0502020204030204" pitchFamily="34" charset="0"/>
                          <a:ea typeface="+mn-ea"/>
                          <a:cs typeface="+mn-cs"/>
                        </a:rPr>
                        <a:t>If patient is at risk, can do </a:t>
                      </a:r>
                      <a:r>
                        <a:rPr lang="en-US" sz="1800" b="1" i="0" kern="1200" dirty="0" smtClean="0">
                          <a:solidFill>
                            <a:schemeClr val="accent6">
                              <a:lumMod val="75000"/>
                            </a:schemeClr>
                          </a:solidFill>
                          <a:effectLst/>
                          <a:latin typeface="Calibri" panose="020F0502020204030204" pitchFamily="34" charset="0"/>
                          <a:ea typeface="+mn-ea"/>
                          <a:cs typeface="+mn-cs"/>
                        </a:rPr>
                        <a:t>WHO</a:t>
                      </a:r>
                      <a:r>
                        <a:rPr lang="en-US" sz="1800" i="0" kern="1200" dirty="0" smtClean="0">
                          <a:solidFill>
                            <a:schemeClr val="dk1"/>
                          </a:solidFill>
                          <a:effectLst/>
                          <a:latin typeface="Calibri" panose="020F0502020204030204" pitchFamily="34" charset="0"/>
                          <a:ea typeface="+mn-ea"/>
                          <a:cs typeface="+mn-cs"/>
                        </a:rPr>
                        <a:t> to internal BH right then and there; if one is not available, </a:t>
                      </a:r>
                      <a:r>
                        <a:rPr lang="en-US" sz="1800" i="0" kern="1200" dirty="0" smtClean="0">
                          <a:solidFill>
                            <a:srgbClr val="FF0000"/>
                          </a:solidFill>
                          <a:effectLst/>
                          <a:latin typeface="Calibri" panose="020F0502020204030204" pitchFamily="34" charset="0"/>
                          <a:ea typeface="+mn-ea"/>
                          <a:cs typeface="+mn-cs"/>
                        </a:rPr>
                        <a:t>outreach with a f/u phone call and send request to BH consultants’ desktop to contact patient</a:t>
                      </a:r>
                      <a:r>
                        <a:rPr lang="en-US" sz="1800" i="0" kern="1200" dirty="0" smtClean="0">
                          <a:solidFill>
                            <a:schemeClr val="dk1"/>
                          </a:solidFill>
                          <a:effectLst/>
                          <a:latin typeface="Calibri" panose="020F0502020204030204" pitchFamily="34" charset="0"/>
                          <a:ea typeface="+mn-ea"/>
                          <a:cs typeface="+mn-cs"/>
                        </a:rPr>
                        <a:t>; </a:t>
                      </a:r>
                      <a:r>
                        <a:rPr lang="en-US" sz="1800" i="0" kern="1200" dirty="0" smtClean="0">
                          <a:solidFill>
                            <a:srgbClr val="FF0000"/>
                          </a:solidFill>
                          <a:effectLst/>
                          <a:latin typeface="Calibri" panose="020F0502020204030204" pitchFamily="34" charset="0"/>
                          <a:ea typeface="+mn-ea"/>
                          <a:cs typeface="+mn-cs"/>
                        </a:rPr>
                        <a:t>asking CHAN (HER vendor) to put in structured field for BI</a:t>
                      </a:r>
                      <a:endParaRPr lang="en-US" i="0" dirty="0">
                        <a:solidFill>
                          <a:srgbClr val="FF0000"/>
                        </a:solidFill>
                        <a:latin typeface="Calibri" panose="020F0502020204030204" pitchFamily="34" charset="0"/>
                      </a:endParaRPr>
                    </a:p>
                  </a:txBody>
                  <a:tcPr/>
                </a:tc>
                <a:tc>
                  <a:txBody>
                    <a:bodyPr/>
                    <a:lstStyle/>
                    <a:p>
                      <a:r>
                        <a:rPr lang="en-US" i="0" dirty="0" smtClean="0">
                          <a:latin typeface="Calibri" panose="020F0502020204030204" pitchFamily="34" charset="0"/>
                        </a:rPr>
                        <a:t>MCHC</a:t>
                      </a:r>
                      <a:endParaRPr lang="en-US" i="0" dirty="0">
                        <a:latin typeface="Calibri" panose="020F0502020204030204" pitchFamily="34" charset="0"/>
                      </a:endParaRPr>
                    </a:p>
                  </a:txBody>
                  <a:tcPr/>
                </a:tc>
              </a:tr>
              <a:tr h="754721">
                <a:tc>
                  <a:txBody>
                    <a:bodyPr/>
                    <a:lstStyle/>
                    <a:p>
                      <a:r>
                        <a:rPr lang="en-US" sz="1800" i="0" kern="1200" dirty="0" smtClean="0">
                          <a:solidFill>
                            <a:schemeClr val="dk1"/>
                          </a:solidFill>
                          <a:effectLst/>
                          <a:latin typeface="Calibri" panose="020F0502020204030204" pitchFamily="34" charset="0"/>
                          <a:ea typeface="+mn-ea"/>
                          <a:cs typeface="+mn-cs"/>
                        </a:rPr>
                        <a:t>ask the referral, decline, the provider with follow-up, if the accept the referral , sent to </a:t>
                      </a:r>
                      <a:r>
                        <a:rPr lang="en-US" sz="1800" i="0" kern="1200" dirty="0" err="1" smtClean="0">
                          <a:solidFill>
                            <a:schemeClr val="dk1"/>
                          </a:solidFill>
                          <a:effectLst/>
                          <a:latin typeface="Calibri" panose="020F0502020204030204" pitchFamily="34" charset="0"/>
                          <a:ea typeface="+mn-ea"/>
                          <a:cs typeface="+mn-cs"/>
                        </a:rPr>
                        <a:t>inhouse</a:t>
                      </a:r>
                      <a:r>
                        <a:rPr lang="en-US" sz="1800" i="0" kern="1200" dirty="0" smtClean="0">
                          <a:solidFill>
                            <a:schemeClr val="dk1"/>
                          </a:solidFill>
                          <a:effectLst/>
                          <a:latin typeface="Calibri" panose="020F0502020204030204" pitchFamily="34" charset="0"/>
                          <a:ea typeface="+mn-ea"/>
                          <a:cs typeface="+mn-cs"/>
                        </a:rPr>
                        <a:t> LADC or external referral</a:t>
                      </a:r>
                      <a:endParaRPr lang="en-US" i="0" dirty="0">
                        <a:latin typeface="Calibri" panose="020F0502020204030204" pitchFamily="34" charset="0"/>
                      </a:endParaRPr>
                    </a:p>
                  </a:txBody>
                  <a:tcPr/>
                </a:tc>
                <a:tc>
                  <a:txBody>
                    <a:bodyPr/>
                    <a:lstStyle/>
                    <a:p>
                      <a:r>
                        <a:rPr lang="en-US" i="0" dirty="0" smtClean="0">
                          <a:latin typeface="Calibri" panose="020F0502020204030204" pitchFamily="34" charset="0"/>
                        </a:rPr>
                        <a:t>Weeks</a:t>
                      </a:r>
                      <a:endParaRPr lang="en-US" i="0" dirty="0">
                        <a:latin typeface="Calibri" panose="020F0502020204030204" pitchFamily="34" charset="0"/>
                      </a:endParaRPr>
                    </a:p>
                  </a:txBody>
                  <a:tcPr/>
                </a:tc>
              </a:tr>
              <a:tr h="6648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kern="1200" dirty="0" smtClean="0">
                          <a:solidFill>
                            <a:schemeClr val="dk1"/>
                          </a:solidFill>
                          <a:effectLst/>
                          <a:latin typeface="Calibri" panose="020F0502020204030204" pitchFamily="34" charset="0"/>
                          <a:ea typeface="+mn-ea"/>
                          <a:cs typeface="+mn-cs"/>
                        </a:rPr>
                        <a:t>inter BH warm hand off, </a:t>
                      </a:r>
                      <a:r>
                        <a:rPr lang="en-US" sz="1800" i="0" kern="1200" dirty="0" smtClean="0">
                          <a:solidFill>
                            <a:srgbClr val="FF0000"/>
                          </a:solidFill>
                          <a:effectLst/>
                          <a:latin typeface="Calibri" panose="020F0502020204030204" pitchFamily="34" charset="0"/>
                          <a:ea typeface="+mn-ea"/>
                          <a:cs typeface="+mn-cs"/>
                        </a:rPr>
                        <a:t>try to get it at same visit</a:t>
                      </a:r>
                    </a:p>
                  </a:txBody>
                  <a:tcPr/>
                </a:tc>
                <a:tc>
                  <a:txBody>
                    <a:bodyPr/>
                    <a:lstStyle/>
                    <a:p>
                      <a:r>
                        <a:rPr lang="en-US" i="0" dirty="0" smtClean="0">
                          <a:latin typeface="Calibri" panose="020F0502020204030204" pitchFamily="34" charset="0"/>
                        </a:rPr>
                        <a:t>Goodwin</a:t>
                      </a:r>
                      <a:endParaRPr lang="en-US" i="0" dirty="0">
                        <a:latin typeface="Calibri" panose="020F0502020204030204" pitchFamily="34" charset="0"/>
                      </a:endParaRPr>
                    </a:p>
                  </a:txBody>
                  <a:tcPr/>
                </a:tc>
              </a:tr>
              <a:tr h="284861">
                <a:tc>
                  <a:txBody>
                    <a:bodyPr/>
                    <a:lstStyle/>
                    <a:p>
                      <a:r>
                        <a:rPr lang="en-US" sz="1800" i="0" kern="1200" dirty="0" smtClean="0">
                          <a:solidFill>
                            <a:schemeClr val="dk1"/>
                          </a:solidFill>
                          <a:effectLst/>
                          <a:latin typeface="Calibri" panose="020F0502020204030204" pitchFamily="34" charset="0"/>
                          <a:ea typeface="+mn-ea"/>
                          <a:cs typeface="+mn-cs"/>
                        </a:rPr>
                        <a:t>inter BH warm hand, try to get it at same visit</a:t>
                      </a:r>
                      <a:endParaRPr lang="en-US" i="0" dirty="0">
                        <a:latin typeface="Calibri" panose="020F0502020204030204" pitchFamily="34" charset="0"/>
                      </a:endParaRPr>
                    </a:p>
                  </a:txBody>
                  <a:tcPr/>
                </a:tc>
                <a:tc>
                  <a:txBody>
                    <a:bodyPr/>
                    <a:lstStyle/>
                    <a:p>
                      <a:r>
                        <a:rPr lang="en-US" i="0" dirty="0" smtClean="0">
                          <a:latin typeface="Calibri" panose="020F0502020204030204" pitchFamily="34" charset="0"/>
                        </a:rPr>
                        <a:t>HF</a:t>
                      </a:r>
                      <a:endParaRPr lang="en-US"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3938371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Q9: </a:t>
            </a:r>
            <a:r>
              <a:rPr lang="en-US" sz="2000" b="1" dirty="0"/>
              <a:t>How do you currently follow-up when screening indicates a patient has a problem with alcohol and drugs? [Check all that apply</a:t>
            </a:r>
            <a:r>
              <a:rPr lang="en-US" sz="2000" b="1" dirty="0" smtClean="0"/>
              <a:t>]</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1736760"/>
              </p:ext>
            </p:extLst>
          </p:nvPr>
        </p:nvGraphicFramePr>
        <p:xfrm>
          <a:off x="152400" y="1600200"/>
          <a:ext cx="8763000" cy="5105401"/>
        </p:xfrm>
        <a:graphic>
          <a:graphicData uri="http://schemas.openxmlformats.org/drawingml/2006/table">
            <a:tbl>
              <a:tblPr bandRow="1">
                <a:tableStyleId>{5C22544A-7EE6-4342-B048-85BDC9FD1C3A}</a:tableStyleId>
              </a:tblPr>
              <a:tblGrid>
                <a:gridCol w="7162800"/>
                <a:gridCol w="1600200"/>
              </a:tblGrid>
              <a:tr h="1927258">
                <a:tc>
                  <a:txBody>
                    <a:bodyPr/>
                    <a:lstStyle/>
                    <a:p>
                      <a:r>
                        <a:rPr lang="en-US" sz="1800" kern="1200" dirty="0" smtClean="0">
                          <a:solidFill>
                            <a:schemeClr val="dk1"/>
                          </a:solidFill>
                          <a:effectLst/>
                          <a:latin typeface="+mn-lt"/>
                          <a:ea typeface="+mn-ea"/>
                          <a:cs typeface="+mn-cs"/>
                        </a:rPr>
                        <a:t>___</a:t>
                      </a:r>
                      <a:r>
                        <a:rPr lang="en-US" sz="1800" kern="1200" dirty="0" err="1" smtClean="0">
                          <a:solidFill>
                            <a:schemeClr val="dk1"/>
                          </a:solidFill>
                          <a:effectLst/>
                          <a:latin typeface="+mn-lt"/>
                          <a:ea typeface="+mn-ea"/>
                          <a:cs typeface="+mn-cs"/>
                        </a:rPr>
                        <a:t>X___Referral</a:t>
                      </a:r>
                      <a:r>
                        <a:rPr lang="en-US" sz="1800" kern="1200" dirty="0" smtClean="0">
                          <a:solidFill>
                            <a:schemeClr val="dk1"/>
                          </a:solidFill>
                          <a:effectLst/>
                          <a:latin typeface="+mn-lt"/>
                          <a:ea typeface="+mn-ea"/>
                          <a:cs typeface="+mn-cs"/>
                        </a:rPr>
                        <a:t> to a specialist—</a:t>
                      </a:r>
                      <a:r>
                        <a:rPr lang="en-US" sz="1800" i="1" kern="1200" dirty="0" smtClean="0">
                          <a:solidFill>
                            <a:schemeClr val="dk1"/>
                          </a:solidFill>
                          <a:effectLst/>
                          <a:latin typeface="+mn-lt"/>
                          <a:ea typeface="+mn-ea"/>
                          <a:cs typeface="+mn-cs"/>
                        </a:rPr>
                        <a:t>internal and external</a:t>
                      </a:r>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______Other:</a:t>
                      </a:r>
                      <a:r>
                        <a:rPr lang="en-US" sz="1800" i="1" kern="1200" dirty="0" smtClean="0">
                          <a:solidFill>
                            <a:schemeClr val="dk1"/>
                          </a:solidFill>
                          <a:effectLst/>
                          <a:latin typeface="+mn-lt"/>
                          <a:ea typeface="+mn-ea"/>
                          <a:cs typeface="+mn-cs"/>
                        </a:rPr>
                        <a:t> If patient is at risk, can do WHO to internal BH right then and there; if one is not available, outreach with a f/u phone call and send request to BH consultants’ desktop to contact patient</a:t>
                      </a:r>
                      <a:endParaRPr lang="en-US" sz="1800" kern="1200" dirty="0" smtClean="0">
                        <a:solidFill>
                          <a:schemeClr val="dk1"/>
                        </a:solidFill>
                        <a:effectLst/>
                        <a:latin typeface="+mn-lt"/>
                        <a:ea typeface="+mn-ea"/>
                        <a:cs typeface="+mn-cs"/>
                      </a:endParaRPr>
                    </a:p>
                  </a:txBody>
                  <a:tcPr/>
                </a:tc>
                <a:tc>
                  <a:txBody>
                    <a:bodyPr/>
                    <a:lstStyle/>
                    <a:p>
                      <a:r>
                        <a:rPr lang="en-US" dirty="0" smtClean="0"/>
                        <a:t>DH </a:t>
                      </a:r>
                      <a:r>
                        <a:rPr lang="en-US" dirty="0" err="1" smtClean="0"/>
                        <a:t>Manch</a:t>
                      </a:r>
                      <a:endParaRPr lang="en-US" dirty="0"/>
                    </a:p>
                  </a:txBody>
                  <a:tcPr/>
                </a:tc>
              </a:tr>
              <a:tr h="1324227">
                <a:tc>
                  <a:txBody>
                    <a:bodyPr/>
                    <a:lstStyle/>
                    <a:p>
                      <a:r>
                        <a:rPr lang="en-US" sz="1800" kern="1200" dirty="0" smtClean="0">
                          <a:solidFill>
                            <a:schemeClr val="dk1"/>
                          </a:solidFill>
                          <a:effectLst/>
                          <a:latin typeface="+mn-lt"/>
                          <a:ea typeface="+mn-ea"/>
                          <a:cs typeface="+mn-cs"/>
                        </a:rPr>
                        <a:t>provider will follow-up or referral to Shawna. – </a:t>
                      </a:r>
                      <a:r>
                        <a:rPr lang="en-US" sz="1800" kern="1200" dirty="0" smtClean="0">
                          <a:solidFill>
                            <a:srgbClr val="FF0000"/>
                          </a:solidFill>
                          <a:effectLst/>
                          <a:latin typeface="+mn-lt"/>
                          <a:ea typeface="+mn-ea"/>
                          <a:cs typeface="+mn-cs"/>
                        </a:rPr>
                        <a:t>Groveton, warm transfer can be done but not at other site, too big. Twice and month</a:t>
                      </a:r>
                      <a:endParaRPr lang="en-US" dirty="0">
                        <a:solidFill>
                          <a:srgbClr val="FF0000"/>
                        </a:solidFill>
                      </a:endParaRPr>
                    </a:p>
                  </a:txBody>
                  <a:tcPr/>
                </a:tc>
                <a:tc>
                  <a:txBody>
                    <a:bodyPr/>
                    <a:lstStyle/>
                    <a:p>
                      <a:r>
                        <a:rPr lang="en-US" dirty="0" smtClean="0"/>
                        <a:t>Weeks</a:t>
                      </a:r>
                      <a:endParaRPr lang="en-US" dirty="0"/>
                    </a:p>
                  </a:txBody>
                  <a:tcPr/>
                </a:tc>
              </a:tr>
              <a:tr h="926958">
                <a:tc>
                  <a:txBody>
                    <a:bodyPr/>
                    <a:lstStyle/>
                    <a:p>
                      <a:r>
                        <a:rPr lang="en-US" sz="1800" kern="1200" dirty="0" smtClean="0">
                          <a:solidFill>
                            <a:schemeClr val="dk1"/>
                          </a:solidFill>
                          <a:effectLst/>
                          <a:latin typeface="+mn-lt"/>
                          <a:ea typeface="+mn-ea"/>
                          <a:cs typeface="+mn-cs"/>
                        </a:rPr>
                        <a:t>Under – WIT system, positive – so staff/provider will do the referral and the f/u, Medicated </a:t>
                      </a:r>
                      <a:endParaRPr lang="en-US" dirty="0"/>
                    </a:p>
                  </a:txBody>
                  <a:tcPr/>
                </a:tc>
                <a:tc>
                  <a:txBody>
                    <a:bodyPr/>
                    <a:lstStyle/>
                    <a:p>
                      <a:r>
                        <a:rPr lang="en-US" dirty="0" smtClean="0"/>
                        <a:t>Goodwin</a:t>
                      </a:r>
                      <a:endParaRPr lang="en-US" dirty="0"/>
                    </a:p>
                  </a:txBody>
                  <a:tcPr/>
                </a:tc>
              </a:tr>
              <a:tr h="926958">
                <a:tc>
                  <a:txBody>
                    <a:bodyPr/>
                    <a:lstStyle/>
                    <a:p>
                      <a:r>
                        <a:rPr lang="en-US" sz="1800" kern="1200" dirty="0" smtClean="0">
                          <a:solidFill>
                            <a:schemeClr val="dk1"/>
                          </a:solidFill>
                          <a:effectLst/>
                          <a:latin typeface="+mn-lt"/>
                          <a:ea typeface="+mn-ea"/>
                          <a:cs typeface="+mn-cs"/>
                        </a:rPr>
                        <a:t>Appointment with provider, </a:t>
                      </a:r>
                      <a:r>
                        <a:rPr lang="en-US" sz="1800" kern="1200" dirty="0" smtClean="0">
                          <a:solidFill>
                            <a:srgbClr val="FF0000"/>
                          </a:solidFill>
                          <a:effectLst/>
                          <a:latin typeface="+mn-lt"/>
                          <a:ea typeface="+mn-ea"/>
                          <a:cs typeface="+mn-cs"/>
                        </a:rPr>
                        <a:t>staff call a day before will call to reminder</a:t>
                      </a:r>
                      <a:endParaRPr lang="en-US" dirty="0">
                        <a:solidFill>
                          <a:srgbClr val="FF0000"/>
                        </a:solidFill>
                      </a:endParaRPr>
                    </a:p>
                  </a:txBody>
                  <a:tcPr/>
                </a:tc>
                <a:tc>
                  <a:txBody>
                    <a:bodyPr/>
                    <a:lstStyle/>
                    <a:p>
                      <a:r>
                        <a:rPr lang="en-US" dirty="0" smtClean="0"/>
                        <a:t>HF</a:t>
                      </a:r>
                      <a:endParaRPr lang="en-US" dirty="0"/>
                    </a:p>
                  </a:txBody>
                  <a:tcPr/>
                </a:tc>
              </a:tr>
            </a:tbl>
          </a:graphicData>
        </a:graphic>
      </p:graphicFrame>
    </p:spTree>
    <p:extLst>
      <p:ext uri="{BB962C8B-B14F-4D97-AF65-F5344CB8AC3E}">
        <p14:creationId xmlns:p14="http://schemas.microsoft.com/office/powerpoint/2010/main" val="3040956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dirty="0" smtClean="0"/>
              <a:t>Q10: </a:t>
            </a:r>
            <a:r>
              <a:rPr lang="en-US" sz="2000" b="1" dirty="0"/>
              <a:t>If you cannot reach the patient/parent/guardian with this information by phone the first time, what do you do next?</a:t>
            </a: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8940039"/>
              </p:ext>
            </p:extLst>
          </p:nvPr>
        </p:nvGraphicFramePr>
        <p:xfrm>
          <a:off x="304800" y="1828800"/>
          <a:ext cx="8534400" cy="2494280"/>
        </p:xfrm>
        <a:graphic>
          <a:graphicData uri="http://schemas.openxmlformats.org/drawingml/2006/table">
            <a:tbl>
              <a:tblPr firstRow="1" bandRow="1">
                <a:tableStyleId>{5C22544A-7EE6-4342-B048-85BDC9FD1C3A}</a:tableStyleId>
              </a:tblPr>
              <a:tblGrid>
                <a:gridCol w="5980216"/>
                <a:gridCol w="2554184"/>
              </a:tblGrid>
              <a:tr h="370840">
                <a:tc>
                  <a:txBody>
                    <a:bodyPr/>
                    <a:lstStyle/>
                    <a:p>
                      <a:endParaRPr lang="en-US" dirty="0"/>
                    </a:p>
                  </a:txBody>
                  <a:tcPr/>
                </a:tc>
                <a:tc>
                  <a:txBody>
                    <a:bodyPr/>
                    <a:lstStyle/>
                    <a:p>
                      <a:endParaRPr lang="en-US"/>
                    </a:p>
                  </a:txBody>
                  <a:tcPr/>
                </a:tc>
              </a:tr>
              <a:tr h="370840">
                <a:tc>
                  <a:txBody>
                    <a:bodyPr/>
                    <a:lstStyle/>
                    <a:p>
                      <a:r>
                        <a:rPr lang="en-US" sz="1800" i="1" kern="1200" dirty="0" smtClean="0">
                          <a:solidFill>
                            <a:srgbClr val="FF0000"/>
                          </a:solidFill>
                          <a:effectLst/>
                          <a:latin typeface="+mn-lt"/>
                          <a:ea typeface="+mn-ea"/>
                          <a:cs typeface="+mn-cs"/>
                        </a:rPr>
                        <a:t>depends on patient situation, we know who most of them are anyway, following them for other reasons</a:t>
                      </a:r>
                      <a:endParaRPr lang="en-US" dirty="0">
                        <a:solidFill>
                          <a:srgbClr val="FF0000"/>
                        </a:solidFill>
                      </a:endParaRPr>
                    </a:p>
                  </a:txBody>
                  <a:tcPr/>
                </a:tc>
                <a:tc>
                  <a:txBody>
                    <a:bodyPr/>
                    <a:lstStyle/>
                    <a:p>
                      <a:r>
                        <a:rPr lang="en-US" dirty="0" smtClean="0"/>
                        <a:t>DH </a:t>
                      </a:r>
                      <a:r>
                        <a:rPr lang="en-US" dirty="0" err="1" smtClean="0"/>
                        <a:t>Manch</a:t>
                      </a:r>
                      <a:endParaRPr lang="en-US" dirty="0"/>
                    </a:p>
                  </a:txBody>
                  <a:tcPr/>
                </a:tc>
              </a:tr>
              <a:tr h="370840">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19369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 to Treatment</a:t>
            </a:r>
            <a:endParaRPr lang="en-US" dirty="0"/>
          </a:p>
        </p:txBody>
      </p:sp>
      <p:sp>
        <p:nvSpPr>
          <p:cNvPr id="6" name="Content Placeholder 5"/>
          <p:cNvSpPr>
            <a:spLocks noGrp="1"/>
          </p:cNvSpPr>
          <p:nvPr>
            <p:ph sz="half" idx="1"/>
          </p:nvPr>
        </p:nvSpPr>
        <p:spPr>
          <a:xfrm>
            <a:off x="457200" y="1600200"/>
            <a:ext cx="4267200" cy="4525963"/>
          </a:xfrm>
        </p:spPr>
        <p:txBody>
          <a:bodyPr>
            <a:normAutofit/>
          </a:bodyPr>
          <a:lstStyle/>
          <a:p>
            <a:pPr marL="0" indent="0">
              <a:buNone/>
            </a:pPr>
            <a:r>
              <a:rPr lang="en-US" dirty="0" smtClean="0"/>
              <a:t>A well-planned </a:t>
            </a:r>
            <a:r>
              <a:rPr lang="en-US" dirty="0"/>
              <a:t>process through </a:t>
            </a:r>
            <a:r>
              <a:rPr lang="en-US" dirty="0" smtClean="0"/>
              <a:t>which a </a:t>
            </a:r>
            <a:r>
              <a:rPr lang="en-US" dirty="0"/>
              <a:t>healthcare professional provides an active referral to behavioral health resources…within or outside of the provider’s organization for evaluation and </a:t>
            </a:r>
            <a:r>
              <a:rPr lang="en-US" dirty="0" smtClean="0"/>
              <a:t>diagnosis</a:t>
            </a:r>
            <a:endParaRPr lang="en-US" dirty="0"/>
          </a:p>
        </p:txBody>
      </p:sp>
      <p:sp>
        <p:nvSpPr>
          <p:cNvPr id="7" name="Content Placeholder 6"/>
          <p:cNvSpPr>
            <a:spLocks noGrp="1"/>
          </p:cNvSpPr>
          <p:nvPr>
            <p:ph sz="half" idx="2"/>
          </p:nvPr>
        </p:nvSpPr>
        <p:spPr/>
        <p:txBody>
          <a:bodyPr>
            <a:normAutofit/>
          </a:bodyPr>
          <a:lstStyle/>
          <a:p>
            <a:endParaRPr lang="en-US"/>
          </a:p>
        </p:txBody>
      </p:sp>
      <p:pic>
        <p:nvPicPr>
          <p:cNvPr id="4" name="Picture 3" descr="C:\Users\apepin\Desktop\NHSBIRT_Process.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847194"/>
            <a:ext cx="3505200" cy="3639206"/>
          </a:xfrm>
          <a:prstGeom prst="rect">
            <a:avLst/>
          </a:prstGeom>
          <a:noFill/>
          <a:ln>
            <a:noFill/>
          </a:ln>
        </p:spPr>
      </p:pic>
    </p:spTree>
    <p:extLst>
      <p:ext uri="{BB962C8B-B14F-4D97-AF65-F5344CB8AC3E}">
        <p14:creationId xmlns:p14="http://schemas.microsoft.com/office/powerpoint/2010/main" val="25933992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dirty="0" smtClean="0"/>
              <a:t>Q11: </a:t>
            </a:r>
            <a:r>
              <a:rPr lang="en-US" sz="2000" b="1" u="sng" dirty="0"/>
              <a:t>How do you currently follow-up when you refer a patient to a behavioral health (BH) specialist? [Check all that apply]</a:t>
            </a: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9697067"/>
              </p:ext>
            </p:extLst>
          </p:nvPr>
        </p:nvGraphicFramePr>
        <p:xfrm>
          <a:off x="0" y="1219200"/>
          <a:ext cx="9144000" cy="5440510"/>
        </p:xfrm>
        <a:graphic>
          <a:graphicData uri="http://schemas.openxmlformats.org/drawingml/2006/table">
            <a:tbl>
              <a:tblPr bandRow="1">
                <a:tableStyleId>{5C22544A-7EE6-4342-B048-85BDC9FD1C3A}</a:tableStyleId>
              </a:tblPr>
              <a:tblGrid>
                <a:gridCol w="8101263"/>
                <a:gridCol w="1042737"/>
              </a:tblGrid>
              <a:tr h="5485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kern="1200" dirty="0" smtClean="0">
                          <a:solidFill>
                            <a:srgbClr val="FF0000"/>
                          </a:solidFill>
                          <a:effectLst/>
                          <a:latin typeface="Calibri" panose="020F0502020204030204" pitchFamily="34" charset="0"/>
                          <a:ea typeface="+mn-ea"/>
                          <a:cs typeface="+mn-cs"/>
                        </a:rPr>
                        <a:t>Depends…With internal referrals, the notes are in the patient’s EHR, but with external referrals, there may not be f/u.  There are multiple different BH providers in the area and each is different.</a:t>
                      </a:r>
                    </a:p>
                  </a:txBody>
                  <a:tcPr/>
                </a:tc>
                <a:tc>
                  <a:txBody>
                    <a:bodyPr/>
                    <a:lstStyle/>
                    <a:p>
                      <a:r>
                        <a:rPr lang="en-US" sz="1400" i="0" dirty="0" smtClean="0">
                          <a:latin typeface="Calibri" panose="020F0502020204030204" pitchFamily="34" charset="0"/>
                        </a:rPr>
                        <a:t>DH-</a:t>
                      </a:r>
                      <a:r>
                        <a:rPr lang="en-US" sz="1400" i="0" dirty="0" err="1" smtClean="0">
                          <a:latin typeface="Calibri" panose="020F0502020204030204" pitchFamily="34" charset="0"/>
                        </a:rPr>
                        <a:t>Leb</a:t>
                      </a:r>
                      <a:endParaRPr lang="en-US" sz="1400" i="0" dirty="0">
                        <a:latin typeface="Calibri" panose="020F0502020204030204" pitchFamily="34" charset="0"/>
                      </a:endParaRPr>
                    </a:p>
                  </a:txBody>
                  <a:tcPr/>
                </a:tc>
              </a:tr>
              <a:tr h="1127845">
                <a:tc>
                  <a:txBody>
                    <a:bodyPr/>
                    <a:lstStyle/>
                    <a:p>
                      <a:r>
                        <a:rPr lang="en-US" sz="1400" i="0" kern="1200" dirty="0" smtClean="0">
                          <a:solidFill>
                            <a:srgbClr val="FF0000"/>
                          </a:solidFill>
                          <a:effectLst/>
                          <a:latin typeface="Calibri" panose="020F0502020204030204" pitchFamily="34" charset="0"/>
                          <a:ea typeface="+mn-ea"/>
                          <a:cs typeface="+mn-cs"/>
                        </a:rPr>
                        <a:t>Internal BH f/u is easy—integrated record so can see it</a:t>
                      </a:r>
                    </a:p>
                    <a:p>
                      <a:r>
                        <a:rPr lang="en-US" sz="1400" i="0" kern="1200" dirty="0" smtClean="0">
                          <a:solidFill>
                            <a:srgbClr val="FF0000"/>
                          </a:solidFill>
                          <a:effectLst/>
                          <a:latin typeface="Calibri" panose="020F0502020204030204" pitchFamily="34" charset="0"/>
                          <a:ea typeface="+mn-ea"/>
                          <a:cs typeface="+mn-cs"/>
                        </a:rPr>
                        <a:t>BH staff track this</a:t>
                      </a:r>
                    </a:p>
                    <a:p>
                      <a:r>
                        <a:rPr lang="en-US" sz="1400" i="0" kern="1200" dirty="0" smtClean="0">
                          <a:solidFill>
                            <a:srgbClr val="FF0000"/>
                          </a:solidFill>
                          <a:effectLst/>
                          <a:latin typeface="Calibri" panose="020F0502020204030204" pitchFamily="34" charset="0"/>
                          <a:ea typeface="+mn-ea"/>
                          <a:cs typeface="+mn-cs"/>
                        </a:rPr>
                        <a:t>Most external BH is to Mental Health Center who can document in Midstate record but they don’t, so f/u depends on client letting Midstate know that they went to the appointment, but they don’t always call to check</a:t>
                      </a:r>
                      <a:endParaRPr lang="en-US" sz="1400" i="0" kern="1200" dirty="0">
                        <a:solidFill>
                          <a:srgbClr val="FF0000"/>
                        </a:solidFill>
                        <a:effectLst/>
                        <a:latin typeface="Calibri" panose="020F0502020204030204" pitchFamily="34" charset="0"/>
                        <a:ea typeface="+mn-ea"/>
                        <a:cs typeface="+mn-cs"/>
                      </a:endParaRPr>
                    </a:p>
                  </a:txBody>
                  <a:tcPr/>
                </a:tc>
                <a:tc>
                  <a:txBody>
                    <a:bodyPr/>
                    <a:lstStyle/>
                    <a:p>
                      <a:r>
                        <a:rPr lang="en-US" sz="1400" i="0" dirty="0" smtClean="0">
                          <a:latin typeface="Calibri" panose="020F0502020204030204" pitchFamily="34" charset="0"/>
                        </a:rPr>
                        <a:t>Midstate</a:t>
                      </a:r>
                      <a:endParaRPr lang="en-US" sz="1400" i="0" dirty="0">
                        <a:latin typeface="Calibri" panose="020F0502020204030204" pitchFamily="34" charset="0"/>
                      </a:endParaRPr>
                    </a:p>
                  </a:txBody>
                  <a:tcPr/>
                </a:tc>
              </a:tr>
              <a:tr h="1226181">
                <a:tc>
                  <a:txBody>
                    <a:bodyPr/>
                    <a:lstStyle/>
                    <a:p>
                      <a:r>
                        <a:rPr lang="en-US" sz="1400" i="0" kern="1200" dirty="0" smtClean="0">
                          <a:solidFill>
                            <a:srgbClr val="FF0000"/>
                          </a:solidFill>
                          <a:effectLst/>
                          <a:latin typeface="Calibri" panose="020F0502020204030204" pitchFamily="34" charset="0"/>
                          <a:ea typeface="+mn-ea"/>
                          <a:cs typeface="+mn-cs"/>
                        </a:rPr>
                        <a:t>For referral, they provide </a:t>
                      </a:r>
                      <a:r>
                        <a:rPr lang="en-US" sz="1400" i="0" kern="1200" dirty="0" err="1" smtClean="0">
                          <a:solidFill>
                            <a:srgbClr val="FF0000"/>
                          </a:solidFill>
                          <a:effectLst/>
                          <a:latin typeface="Calibri" panose="020F0502020204030204" pitchFamily="34" charset="0"/>
                          <a:ea typeface="+mn-ea"/>
                          <a:cs typeface="+mn-cs"/>
                        </a:rPr>
                        <a:t>pt</a:t>
                      </a:r>
                      <a:r>
                        <a:rPr lang="en-US" sz="1400" i="0" kern="1200" dirty="0" smtClean="0">
                          <a:solidFill>
                            <a:srgbClr val="FF0000"/>
                          </a:solidFill>
                          <a:effectLst/>
                          <a:latin typeface="Calibri" panose="020F0502020204030204" pitchFamily="34" charset="0"/>
                          <a:ea typeface="+mn-ea"/>
                          <a:cs typeface="+mn-cs"/>
                        </a:rPr>
                        <a:t>/family with a list of BH counselors in the area, some information about counseling, and pretty much leave it up to the patient/family to f/u</a:t>
                      </a:r>
                    </a:p>
                    <a:p>
                      <a:r>
                        <a:rPr lang="en-US" sz="1400" i="0" kern="1200" dirty="0" smtClean="0">
                          <a:solidFill>
                            <a:srgbClr val="FF0000"/>
                          </a:solidFill>
                          <a:effectLst/>
                          <a:latin typeface="Calibri" panose="020F0502020204030204" pitchFamily="34" charset="0"/>
                          <a:ea typeface="+mn-ea"/>
                          <a:cs typeface="+mn-cs"/>
                        </a:rPr>
                        <a:t>There is no order in the record like there is with say cardiology in Boston </a:t>
                      </a:r>
                      <a:r>
                        <a:rPr lang="en-US" sz="1400" i="0" kern="1200" dirty="0" err="1" smtClean="0">
                          <a:solidFill>
                            <a:srgbClr val="FF0000"/>
                          </a:solidFill>
                          <a:effectLst/>
                          <a:latin typeface="Calibri" panose="020F0502020204030204" pitchFamily="34" charset="0"/>
                          <a:ea typeface="+mn-ea"/>
                          <a:cs typeface="+mn-cs"/>
                        </a:rPr>
                        <a:t>bc</a:t>
                      </a:r>
                      <a:r>
                        <a:rPr lang="en-US" sz="1400" i="0" kern="1200" dirty="0" smtClean="0">
                          <a:solidFill>
                            <a:srgbClr val="FF0000"/>
                          </a:solidFill>
                          <a:effectLst/>
                          <a:latin typeface="Calibri" panose="020F0502020204030204" pitchFamily="34" charset="0"/>
                          <a:ea typeface="+mn-ea"/>
                          <a:cs typeface="+mn-cs"/>
                        </a:rPr>
                        <a:t> insurance does not require an order for a referral from the PCP for BH, so there is nothing to track</a:t>
                      </a:r>
                    </a:p>
                    <a:p>
                      <a:r>
                        <a:rPr lang="en-US" sz="1400" i="0" kern="1200" dirty="0" smtClean="0">
                          <a:solidFill>
                            <a:srgbClr val="FF0000"/>
                          </a:solidFill>
                          <a:effectLst/>
                          <a:latin typeface="Calibri" panose="020F0502020204030204" pitchFamily="34" charset="0"/>
                          <a:ea typeface="+mn-ea"/>
                          <a:cs typeface="+mn-cs"/>
                        </a:rPr>
                        <a:t>Staff can set a reminder to call patient to </a:t>
                      </a:r>
                      <a:r>
                        <a:rPr lang="en-US" sz="1400" i="0" kern="1200" dirty="0" err="1" smtClean="0">
                          <a:solidFill>
                            <a:srgbClr val="FF0000"/>
                          </a:solidFill>
                          <a:effectLst/>
                          <a:latin typeface="Calibri" panose="020F0502020204030204" pitchFamily="34" charset="0"/>
                          <a:ea typeface="+mn-ea"/>
                          <a:cs typeface="+mn-cs"/>
                        </a:rPr>
                        <a:t>fu</a:t>
                      </a:r>
                      <a:r>
                        <a:rPr lang="en-US" sz="1400" i="0" kern="1200" dirty="0" smtClean="0">
                          <a:solidFill>
                            <a:srgbClr val="FF0000"/>
                          </a:solidFill>
                          <a:effectLst/>
                          <a:latin typeface="Calibri" panose="020F0502020204030204" pitchFamily="34" charset="0"/>
                          <a:ea typeface="+mn-ea"/>
                          <a:cs typeface="+mn-cs"/>
                        </a:rPr>
                        <a:t>/</a:t>
                      </a:r>
                    </a:p>
                  </a:txBody>
                  <a:tcPr/>
                </a:tc>
                <a:tc>
                  <a:txBody>
                    <a:bodyPr/>
                    <a:lstStyle/>
                    <a:p>
                      <a:r>
                        <a:rPr lang="en-US" sz="1400" i="0" dirty="0" smtClean="0">
                          <a:latin typeface="Calibri" panose="020F0502020204030204" pitchFamily="34" charset="0"/>
                        </a:rPr>
                        <a:t>DH-</a:t>
                      </a:r>
                      <a:r>
                        <a:rPr lang="en-US" sz="1400" i="0" dirty="0" err="1" smtClean="0">
                          <a:latin typeface="Calibri" panose="020F0502020204030204" pitchFamily="34" charset="0"/>
                        </a:rPr>
                        <a:t>Manch</a:t>
                      </a:r>
                      <a:endParaRPr lang="en-US" sz="1400" i="0" dirty="0">
                        <a:latin typeface="Calibri" panose="020F0502020204030204" pitchFamily="34" charset="0"/>
                      </a:endParaRPr>
                    </a:p>
                  </a:txBody>
                  <a:tcPr/>
                </a:tc>
              </a:tr>
              <a:tr h="322679">
                <a:tc>
                  <a:txBody>
                    <a:bodyPr/>
                    <a:lstStyle/>
                    <a:p>
                      <a:r>
                        <a:rPr lang="en-US" sz="1400" i="0" kern="1200" dirty="0" smtClean="0">
                          <a:solidFill>
                            <a:srgbClr val="FF0000"/>
                          </a:solidFill>
                          <a:effectLst/>
                          <a:latin typeface="Calibri" panose="020F0502020204030204" pitchFamily="34" charset="0"/>
                          <a:ea typeface="+mn-ea"/>
                          <a:cs typeface="+mn-cs"/>
                        </a:rPr>
                        <a:t>Depends, do a 2 </a:t>
                      </a:r>
                      <a:r>
                        <a:rPr lang="en-US" sz="1400" i="0" kern="1200" dirty="0" err="1" smtClean="0">
                          <a:solidFill>
                            <a:srgbClr val="FF0000"/>
                          </a:solidFill>
                          <a:effectLst/>
                          <a:latin typeface="Calibri" panose="020F0502020204030204" pitchFamily="34" charset="0"/>
                          <a:ea typeface="+mn-ea"/>
                          <a:cs typeface="+mn-cs"/>
                        </a:rPr>
                        <a:t>wk</a:t>
                      </a:r>
                      <a:r>
                        <a:rPr lang="en-US" sz="1400" i="0" kern="1200" dirty="0" smtClean="0">
                          <a:solidFill>
                            <a:srgbClr val="FF0000"/>
                          </a:solidFill>
                          <a:effectLst/>
                          <a:latin typeface="Calibri" panose="020F0502020204030204" pitchFamily="34" charset="0"/>
                          <a:ea typeface="+mn-ea"/>
                          <a:cs typeface="+mn-cs"/>
                        </a:rPr>
                        <a:t> f/u call or book an apt, BH consultant handles this, put flag in their EMR to remind them</a:t>
                      </a:r>
                      <a:endParaRPr lang="en-US" sz="1400" i="0" dirty="0">
                        <a:solidFill>
                          <a:srgbClr val="FF0000"/>
                        </a:solidFill>
                        <a:latin typeface="Calibri" panose="020F0502020204030204" pitchFamily="34" charset="0"/>
                      </a:endParaRPr>
                    </a:p>
                  </a:txBody>
                  <a:tcPr/>
                </a:tc>
                <a:tc>
                  <a:txBody>
                    <a:bodyPr/>
                    <a:lstStyle/>
                    <a:p>
                      <a:r>
                        <a:rPr lang="en-US" sz="1400" i="0" dirty="0" smtClean="0">
                          <a:latin typeface="Calibri" panose="020F0502020204030204" pitchFamily="34" charset="0"/>
                        </a:rPr>
                        <a:t>MCHC</a:t>
                      </a:r>
                      <a:endParaRPr lang="en-US" sz="1400" i="0" dirty="0">
                        <a:latin typeface="Calibri" panose="020F0502020204030204" pitchFamily="34" charset="0"/>
                      </a:endParaRPr>
                    </a:p>
                  </a:txBody>
                  <a:tcPr/>
                </a:tc>
              </a:tr>
              <a:tr h="347532">
                <a:tc>
                  <a:txBody>
                    <a:bodyPr/>
                    <a:lstStyle/>
                    <a:p>
                      <a:r>
                        <a:rPr lang="en-US" sz="1400" i="0" kern="1200" dirty="0" smtClean="0">
                          <a:solidFill>
                            <a:schemeClr val="dk1"/>
                          </a:solidFill>
                          <a:effectLst/>
                          <a:latin typeface="Calibri" panose="020F0502020204030204" pitchFamily="34" charset="0"/>
                          <a:ea typeface="+mn-ea"/>
                          <a:cs typeface="+mn-cs"/>
                        </a:rPr>
                        <a:t>intake assessment and a referral provider received the assessment is complete. </a:t>
                      </a:r>
                      <a:r>
                        <a:rPr lang="en-US" sz="1400" i="0" kern="1200" dirty="0" smtClean="0">
                          <a:solidFill>
                            <a:srgbClr val="FF0000"/>
                          </a:solidFill>
                          <a:effectLst/>
                          <a:latin typeface="Calibri" panose="020F0502020204030204" pitchFamily="34" charset="0"/>
                          <a:ea typeface="+mn-ea"/>
                          <a:cs typeface="+mn-cs"/>
                        </a:rPr>
                        <a:t>Go through referral clinic</a:t>
                      </a:r>
                      <a:endParaRPr lang="en-US" sz="1400" i="0" dirty="0">
                        <a:solidFill>
                          <a:srgbClr val="FF0000"/>
                        </a:solidFill>
                        <a:latin typeface="Calibri" panose="020F0502020204030204" pitchFamily="34" charset="0"/>
                      </a:endParaRPr>
                    </a:p>
                  </a:txBody>
                  <a:tcPr/>
                </a:tc>
                <a:tc>
                  <a:txBody>
                    <a:bodyPr/>
                    <a:lstStyle/>
                    <a:p>
                      <a:r>
                        <a:rPr lang="en-US" sz="1400" i="0" dirty="0" smtClean="0">
                          <a:latin typeface="Calibri" panose="020F0502020204030204" pitchFamily="34" charset="0"/>
                        </a:rPr>
                        <a:t>Weeks</a:t>
                      </a:r>
                      <a:endParaRPr lang="en-US" sz="1400" i="0" dirty="0">
                        <a:latin typeface="Calibri" panose="020F0502020204030204" pitchFamily="34" charset="0"/>
                      </a:endParaRPr>
                    </a:p>
                  </a:txBody>
                  <a:tcPr/>
                </a:tc>
              </a:tr>
              <a:tr h="7402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kern="1200" dirty="0" smtClean="0">
                          <a:solidFill>
                            <a:schemeClr val="dk1"/>
                          </a:solidFill>
                          <a:effectLst/>
                          <a:latin typeface="Calibri" panose="020F0502020204030204" pitchFamily="34" charset="0"/>
                          <a:ea typeface="+mn-ea"/>
                          <a:cs typeface="+mn-cs"/>
                        </a:rPr>
                        <a:t>External referrals follow same process/protocols as other conditions. </a:t>
                      </a:r>
                      <a:r>
                        <a:rPr lang="en-US" sz="1400" i="0" kern="1200" dirty="0" smtClean="0">
                          <a:solidFill>
                            <a:srgbClr val="FF0000"/>
                          </a:solidFill>
                          <a:effectLst/>
                          <a:latin typeface="Calibri" panose="020F0502020204030204" pitchFamily="34" charset="0"/>
                          <a:ea typeface="+mn-ea"/>
                          <a:cs typeface="+mn-cs"/>
                        </a:rPr>
                        <a:t>The families do not have the same degree of pressure to follow through w BH appointments – they will not need to go back to provider for medications or other treatment.</a:t>
                      </a:r>
                    </a:p>
                  </a:txBody>
                  <a:tcPr/>
                </a:tc>
                <a:tc>
                  <a:txBody>
                    <a:bodyPr/>
                    <a:lstStyle/>
                    <a:p>
                      <a:r>
                        <a:rPr lang="en-US" sz="1400" i="0" dirty="0" smtClean="0">
                          <a:latin typeface="Calibri" panose="020F0502020204030204" pitchFamily="34" charset="0"/>
                        </a:rPr>
                        <a:t>DH </a:t>
                      </a:r>
                      <a:r>
                        <a:rPr lang="en-US" sz="1400" i="0" dirty="0" err="1" smtClean="0">
                          <a:latin typeface="Calibri" panose="020F0502020204030204" pitchFamily="34" charset="0"/>
                        </a:rPr>
                        <a:t>Concore</a:t>
                      </a:r>
                      <a:endParaRPr lang="en-US" sz="1400" i="0" dirty="0">
                        <a:latin typeface="Calibri" panose="020F0502020204030204" pitchFamily="34" charset="0"/>
                      </a:endParaRPr>
                    </a:p>
                  </a:txBody>
                  <a:tcPr/>
                </a:tc>
              </a:tr>
              <a:tr h="548555">
                <a:tc>
                  <a:txBody>
                    <a:bodyPr/>
                    <a:lstStyle/>
                    <a:p>
                      <a:r>
                        <a:rPr lang="en-US" sz="1400" i="0" kern="1200" dirty="0" smtClean="0">
                          <a:solidFill>
                            <a:schemeClr val="dk1"/>
                          </a:solidFill>
                          <a:effectLst/>
                          <a:latin typeface="Calibri" panose="020F0502020204030204" pitchFamily="34" charset="0"/>
                          <a:ea typeface="+mn-ea"/>
                          <a:cs typeface="+mn-cs"/>
                        </a:rPr>
                        <a:t>integrated health, provider to provider and </a:t>
                      </a:r>
                      <a:r>
                        <a:rPr lang="en-US" sz="1400" i="0" kern="1200" dirty="0" smtClean="0">
                          <a:solidFill>
                            <a:srgbClr val="FF0000"/>
                          </a:solidFill>
                          <a:effectLst/>
                          <a:latin typeface="Calibri" panose="020F0502020204030204" pitchFamily="34" charset="0"/>
                          <a:ea typeface="+mn-ea"/>
                          <a:cs typeface="+mn-cs"/>
                        </a:rPr>
                        <a:t>case reviews every Monday, </a:t>
                      </a:r>
                      <a:r>
                        <a:rPr lang="en-US" sz="1400" i="0" kern="1200" dirty="0" smtClean="0">
                          <a:solidFill>
                            <a:schemeClr val="dk1"/>
                          </a:solidFill>
                          <a:effectLst/>
                          <a:latin typeface="Calibri" panose="020F0502020204030204" pitchFamily="34" charset="0"/>
                          <a:ea typeface="+mn-ea"/>
                          <a:cs typeface="+mn-cs"/>
                        </a:rPr>
                        <a:t>next is external BH the nurse outreach to patient or specialist.</a:t>
                      </a:r>
                      <a:endParaRPr lang="en-US" sz="1400" i="0" dirty="0">
                        <a:latin typeface="Calibri" panose="020F0502020204030204" pitchFamily="34" charset="0"/>
                      </a:endParaRPr>
                    </a:p>
                  </a:txBody>
                  <a:tcPr/>
                </a:tc>
                <a:tc>
                  <a:txBody>
                    <a:bodyPr/>
                    <a:lstStyle/>
                    <a:p>
                      <a:r>
                        <a:rPr lang="en-US" sz="1400" i="0" dirty="0" smtClean="0">
                          <a:latin typeface="Calibri" panose="020F0502020204030204" pitchFamily="34" charset="0"/>
                        </a:rPr>
                        <a:t>Goodwin</a:t>
                      </a:r>
                      <a:endParaRPr lang="en-US" sz="1400" i="0" dirty="0">
                        <a:latin typeface="Calibri" panose="020F0502020204030204" pitchFamily="34" charset="0"/>
                      </a:endParaRPr>
                    </a:p>
                  </a:txBody>
                  <a:tcPr/>
                </a:tc>
              </a:tr>
              <a:tr h="548555">
                <a:tc>
                  <a:txBody>
                    <a:bodyPr/>
                    <a:lstStyle/>
                    <a:p>
                      <a:r>
                        <a:rPr lang="en-US" sz="1400" i="0" kern="1200" dirty="0" smtClean="0">
                          <a:solidFill>
                            <a:srgbClr val="FF0000"/>
                          </a:solidFill>
                          <a:effectLst/>
                          <a:latin typeface="Calibri" panose="020F0502020204030204" pitchFamily="34" charset="0"/>
                          <a:ea typeface="+mn-ea"/>
                          <a:cs typeface="+mn-cs"/>
                        </a:rPr>
                        <a:t>if in house, walk to provider and the provider can see the file, if given permission. Outside, consultant notes electronically, PCP will call BH</a:t>
                      </a:r>
                      <a:endParaRPr lang="en-US" sz="1400" i="0" dirty="0">
                        <a:solidFill>
                          <a:srgbClr val="FF0000"/>
                        </a:solidFill>
                        <a:latin typeface="Calibri" panose="020F0502020204030204" pitchFamily="34" charset="0"/>
                      </a:endParaRPr>
                    </a:p>
                  </a:txBody>
                  <a:tcPr/>
                </a:tc>
                <a:tc>
                  <a:txBody>
                    <a:bodyPr/>
                    <a:lstStyle/>
                    <a:p>
                      <a:r>
                        <a:rPr lang="en-US" sz="1400" i="0" dirty="0" smtClean="0">
                          <a:latin typeface="Calibri" panose="020F0502020204030204" pitchFamily="34" charset="0"/>
                        </a:rPr>
                        <a:t>HF</a:t>
                      </a:r>
                      <a:endParaRPr lang="en-US" sz="1400"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3938371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dirty="0" smtClean="0"/>
              <a:t>Q12: </a:t>
            </a:r>
            <a:r>
              <a:rPr lang="en-US" sz="2000" b="1" dirty="0"/>
              <a:t>How often do you get information from the BH specialist regarding the visit?  Including if the patient did not show up? </a:t>
            </a: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5173228"/>
              </p:ext>
            </p:extLst>
          </p:nvPr>
        </p:nvGraphicFramePr>
        <p:xfrm>
          <a:off x="13648" y="1219200"/>
          <a:ext cx="9144000" cy="5562600"/>
        </p:xfrm>
        <a:graphic>
          <a:graphicData uri="http://schemas.openxmlformats.org/drawingml/2006/table">
            <a:tbl>
              <a:tblPr bandRow="1">
                <a:tableStyleId>{5C22544A-7EE6-4342-B048-85BDC9FD1C3A}</a:tableStyleId>
              </a:tblPr>
              <a:tblGrid>
                <a:gridCol w="7692771"/>
                <a:gridCol w="1451229"/>
              </a:tblGrid>
              <a:tr h="988503">
                <a:tc>
                  <a:txBody>
                    <a:bodyPr/>
                    <a:lstStyle/>
                    <a:p>
                      <a:r>
                        <a:rPr lang="en-US" sz="1600" i="0" dirty="0" smtClean="0">
                          <a:latin typeface="Calibri" panose="020F0502020204030204" pitchFamily="34" charset="0"/>
                        </a:rPr>
                        <a:t>Getting information is difficult from external referrals.  </a:t>
                      </a:r>
                      <a:r>
                        <a:rPr lang="en-US" sz="1600" i="0" dirty="0" smtClean="0">
                          <a:solidFill>
                            <a:srgbClr val="FF0000"/>
                          </a:solidFill>
                          <a:latin typeface="Calibri" panose="020F0502020204030204" pitchFamily="34" charset="0"/>
                        </a:rPr>
                        <a:t>The patient/parent has to sign a waiver and then the issue of how to transmit the notes to the PCP comes up because of privacy/HIPAA concerns. If they get scanned into the DH record, they are there forever. </a:t>
                      </a:r>
                      <a:r>
                        <a:rPr lang="en-US" sz="1600" i="0" dirty="0" smtClean="0">
                          <a:latin typeface="Calibri" panose="020F0502020204030204" pitchFamily="34" charset="0"/>
                        </a:rPr>
                        <a:t>(Not often)</a:t>
                      </a:r>
                    </a:p>
                  </a:txBody>
                  <a:tcPr/>
                </a:tc>
                <a:tc>
                  <a:txBody>
                    <a:bodyPr/>
                    <a:lstStyle/>
                    <a:p>
                      <a:r>
                        <a:rPr lang="en-US" sz="1600" i="0" dirty="0" smtClean="0">
                          <a:latin typeface="Calibri" panose="020F0502020204030204" pitchFamily="34" charset="0"/>
                        </a:rPr>
                        <a:t>DH-</a:t>
                      </a:r>
                      <a:r>
                        <a:rPr lang="en-US" sz="1600" i="0" dirty="0" err="1" smtClean="0">
                          <a:latin typeface="Calibri" panose="020F0502020204030204" pitchFamily="34" charset="0"/>
                        </a:rPr>
                        <a:t>Leb</a:t>
                      </a:r>
                      <a:endParaRPr lang="en-US" sz="1600" i="0" dirty="0">
                        <a:latin typeface="Calibri" panose="020F0502020204030204" pitchFamily="34" charset="0"/>
                      </a:endParaRPr>
                    </a:p>
                  </a:txBody>
                  <a:tcPr/>
                </a:tc>
              </a:tr>
              <a:tr h="536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0" kern="1200" dirty="0" smtClean="0">
                          <a:solidFill>
                            <a:schemeClr val="dk1"/>
                          </a:solidFill>
                          <a:effectLst/>
                          <a:latin typeface="Calibri" panose="020F0502020204030204" pitchFamily="34" charset="0"/>
                          <a:ea typeface="+mn-ea"/>
                          <a:cs typeface="+mn-cs"/>
                        </a:rPr>
                        <a:t>external BH does not close the loop, but their internal BH staff will try to track it</a:t>
                      </a:r>
                    </a:p>
                    <a:p>
                      <a:r>
                        <a:rPr lang="en-US" sz="1600" i="0" kern="1200" dirty="0" smtClean="0">
                          <a:solidFill>
                            <a:schemeClr val="dk1"/>
                          </a:solidFill>
                          <a:effectLst/>
                          <a:latin typeface="Calibri" panose="020F0502020204030204" pitchFamily="34" charset="0"/>
                          <a:ea typeface="+mn-ea"/>
                          <a:cs typeface="+mn-cs"/>
                        </a:rPr>
                        <a:t>(not often)</a:t>
                      </a:r>
                      <a:endParaRPr lang="en-US" sz="1600" i="0" kern="1200" dirty="0">
                        <a:solidFill>
                          <a:schemeClr val="dk1"/>
                        </a:solidFill>
                        <a:effectLst/>
                        <a:latin typeface="Calibri" panose="020F0502020204030204" pitchFamily="34" charset="0"/>
                        <a:ea typeface="+mn-ea"/>
                        <a:cs typeface="+mn-cs"/>
                      </a:endParaRPr>
                    </a:p>
                  </a:txBody>
                  <a:tcPr/>
                </a:tc>
                <a:tc>
                  <a:txBody>
                    <a:bodyPr/>
                    <a:lstStyle/>
                    <a:p>
                      <a:r>
                        <a:rPr lang="en-US" sz="1600" i="0" dirty="0" smtClean="0">
                          <a:latin typeface="Calibri" panose="020F0502020204030204" pitchFamily="34" charset="0"/>
                        </a:rPr>
                        <a:t>Midstate</a:t>
                      </a:r>
                      <a:endParaRPr lang="en-US" sz="1600" i="0" dirty="0">
                        <a:latin typeface="Calibri" panose="020F0502020204030204" pitchFamily="34" charset="0"/>
                      </a:endParaRPr>
                    </a:p>
                  </a:txBody>
                  <a:tcPr/>
                </a:tc>
              </a:tr>
              <a:tr h="762559">
                <a:tc>
                  <a:txBody>
                    <a:bodyPr/>
                    <a:lstStyle/>
                    <a:p>
                      <a:r>
                        <a:rPr lang="en-US" sz="1600" i="0" kern="1200" dirty="0" smtClean="0">
                          <a:solidFill>
                            <a:srgbClr val="FF0000"/>
                          </a:solidFill>
                          <a:effectLst/>
                          <a:latin typeface="Calibri" panose="020F0502020204030204" pitchFamily="34" charset="0"/>
                          <a:ea typeface="+mn-ea"/>
                          <a:cs typeface="+mn-cs"/>
                        </a:rPr>
                        <a:t>it’s an entirely different system, never know what MH </a:t>
                      </a:r>
                      <a:r>
                        <a:rPr lang="en-US" sz="1600" b="1" i="0" kern="1200" dirty="0" smtClean="0">
                          <a:solidFill>
                            <a:srgbClr val="FF0000"/>
                          </a:solidFill>
                          <a:effectLst/>
                          <a:latin typeface="Calibri" panose="020F0502020204030204" pitchFamily="34" charset="0"/>
                          <a:ea typeface="+mn-ea"/>
                          <a:cs typeface="+mn-cs"/>
                        </a:rPr>
                        <a:t>(?mental health?)</a:t>
                      </a:r>
                      <a:r>
                        <a:rPr lang="en-US" sz="1600" i="0" kern="1200" dirty="0" smtClean="0">
                          <a:solidFill>
                            <a:srgbClr val="FF0000"/>
                          </a:solidFill>
                          <a:effectLst/>
                          <a:latin typeface="Calibri" panose="020F0502020204030204" pitchFamily="34" charset="0"/>
                          <a:ea typeface="+mn-ea"/>
                          <a:cs typeface="+mn-cs"/>
                        </a:rPr>
                        <a:t>is up to with patient like I do with cardiology in Boston, but again, most kids with drug/alcohol issues also have depression, anxiety, ADHD so they are already following the </a:t>
                      </a:r>
                      <a:r>
                        <a:rPr lang="en-US" sz="1600" i="0" kern="1200" dirty="0" err="1" smtClean="0">
                          <a:solidFill>
                            <a:srgbClr val="FF0000"/>
                          </a:solidFill>
                          <a:effectLst/>
                          <a:latin typeface="Calibri" panose="020F0502020204030204" pitchFamily="34" charset="0"/>
                          <a:ea typeface="+mn-ea"/>
                          <a:cs typeface="+mn-cs"/>
                        </a:rPr>
                        <a:t>pt</a:t>
                      </a:r>
                      <a:r>
                        <a:rPr lang="en-US" sz="1600" i="0" kern="1200" dirty="0" smtClean="0">
                          <a:solidFill>
                            <a:srgbClr val="FF0000"/>
                          </a:solidFill>
                          <a:effectLst/>
                          <a:latin typeface="Calibri" panose="020F0502020204030204" pitchFamily="34" charset="0"/>
                          <a:ea typeface="+mn-ea"/>
                          <a:cs typeface="+mn-cs"/>
                        </a:rPr>
                        <a:t> for these reasons (not often)</a:t>
                      </a:r>
                      <a:endParaRPr lang="en-US" sz="1600" i="0" dirty="0">
                        <a:solidFill>
                          <a:srgbClr val="FF0000"/>
                        </a:solidFill>
                        <a:latin typeface="Calibri" panose="020F0502020204030204" pitchFamily="34" charset="0"/>
                      </a:endParaRPr>
                    </a:p>
                  </a:txBody>
                  <a:tcPr/>
                </a:tc>
                <a:tc>
                  <a:txBody>
                    <a:bodyPr/>
                    <a:lstStyle/>
                    <a:p>
                      <a:r>
                        <a:rPr lang="en-US" sz="1600" i="0" dirty="0" smtClean="0">
                          <a:latin typeface="Calibri" panose="020F0502020204030204" pitchFamily="34" charset="0"/>
                        </a:rPr>
                        <a:t>DH-</a:t>
                      </a:r>
                      <a:r>
                        <a:rPr lang="en-US" sz="1600" i="0" dirty="0" err="1" smtClean="0">
                          <a:latin typeface="Calibri" panose="020F0502020204030204" pitchFamily="34" charset="0"/>
                        </a:rPr>
                        <a:t>Manch</a:t>
                      </a:r>
                      <a:endParaRPr lang="en-US" sz="1600" i="0" dirty="0">
                        <a:latin typeface="Calibri" panose="020F0502020204030204" pitchFamily="34" charset="0"/>
                      </a:endParaRPr>
                    </a:p>
                  </a:txBody>
                  <a:tcPr/>
                </a:tc>
              </a:tr>
              <a:tr h="1706880">
                <a:tc>
                  <a:txBody>
                    <a:bodyPr/>
                    <a:lstStyle/>
                    <a:p>
                      <a:r>
                        <a:rPr lang="en-US" sz="1600" i="0" kern="1200" dirty="0" smtClean="0">
                          <a:solidFill>
                            <a:schemeClr val="dk1"/>
                          </a:solidFill>
                          <a:effectLst/>
                          <a:latin typeface="Calibri" panose="020F0502020204030204" pitchFamily="34" charset="0"/>
                          <a:ea typeface="+mn-ea"/>
                          <a:cs typeface="+mn-cs"/>
                        </a:rPr>
                        <a:t>Internal—it’s in the patient’s HER; </a:t>
                      </a:r>
                      <a:r>
                        <a:rPr lang="en-US" sz="1600" i="0" kern="1200" dirty="0" smtClean="0">
                          <a:solidFill>
                            <a:srgbClr val="FF0000"/>
                          </a:solidFill>
                          <a:effectLst/>
                          <a:latin typeface="Calibri" panose="020F0502020204030204" pitchFamily="34" charset="0"/>
                          <a:ea typeface="+mn-ea"/>
                          <a:cs typeface="+mn-cs"/>
                        </a:rPr>
                        <a:t>if no show, BH consultant calls</a:t>
                      </a:r>
                    </a:p>
                    <a:p>
                      <a:r>
                        <a:rPr lang="en-US" sz="1600" i="0" kern="1200" dirty="0" smtClean="0">
                          <a:solidFill>
                            <a:srgbClr val="FF0000"/>
                          </a:solidFill>
                          <a:effectLst/>
                          <a:latin typeface="Calibri" panose="020F0502020204030204" pitchFamily="34" charset="0"/>
                          <a:ea typeface="+mn-ea"/>
                          <a:cs typeface="+mn-cs"/>
                        </a:rPr>
                        <a:t>usually refer to Greater Manchester Mental Health</a:t>
                      </a:r>
                      <a:r>
                        <a:rPr lang="en-US" sz="1600" i="0" kern="1200" dirty="0" smtClean="0">
                          <a:solidFill>
                            <a:schemeClr val="dk1"/>
                          </a:solidFill>
                          <a:effectLst/>
                          <a:latin typeface="Calibri" panose="020F0502020204030204" pitchFamily="34" charset="0"/>
                          <a:ea typeface="+mn-ea"/>
                          <a:cs typeface="+mn-cs"/>
                        </a:rPr>
                        <a:t>, BH consultant calls to see if patient attended the appointment</a:t>
                      </a:r>
                    </a:p>
                    <a:p>
                      <a:r>
                        <a:rPr lang="en-US" sz="1600" i="0" kern="1200" dirty="0" smtClean="0">
                          <a:solidFill>
                            <a:srgbClr val="FF0000"/>
                          </a:solidFill>
                          <a:effectLst/>
                          <a:latin typeface="Calibri" panose="020F0502020204030204" pitchFamily="34" charset="0"/>
                          <a:ea typeface="+mn-ea"/>
                          <a:cs typeface="+mn-cs"/>
                        </a:rPr>
                        <a:t>Sometimes they send a community health worker to look for patient/family if it is urgent; they also have 3 clinicians working with the schools, and can find a patient that way if they need to</a:t>
                      </a:r>
                      <a:endParaRPr lang="en-US" sz="1600" i="0" dirty="0">
                        <a:solidFill>
                          <a:srgbClr val="FF0000"/>
                        </a:solidFill>
                        <a:latin typeface="Calibri" panose="020F0502020204030204" pitchFamily="34" charset="0"/>
                      </a:endParaRPr>
                    </a:p>
                  </a:txBody>
                  <a:tcPr/>
                </a:tc>
                <a:tc>
                  <a:txBody>
                    <a:bodyPr/>
                    <a:lstStyle/>
                    <a:p>
                      <a:r>
                        <a:rPr lang="en-US" sz="1600" i="0" dirty="0" smtClean="0">
                          <a:latin typeface="Calibri" panose="020F0502020204030204" pitchFamily="34" charset="0"/>
                        </a:rPr>
                        <a:t>MCHC</a:t>
                      </a:r>
                      <a:endParaRPr lang="en-US" sz="1600" i="0" dirty="0">
                        <a:latin typeface="Calibri" panose="020F0502020204030204" pitchFamily="34" charset="0"/>
                      </a:endParaRPr>
                    </a:p>
                  </a:txBody>
                  <a:tcPr/>
                </a:tc>
              </a:tr>
              <a:tr h="536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0" kern="1200" dirty="0" smtClean="0">
                          <a:solidFill>
                            <a:schemeClr val="dk1"/>
                          </a:solidFill>
                          <a:effectLst/>
                          <a:latin typeface="Calibri" panose="020F0502020204030204" pitchFamily="34" charset="0"/>
                          <a:ea typeface="+mn-ea"/>
                          <a:cs typeface="+mn-cs"/>
                        </a:rPr>
                        <a:t>They communicate back most of the time if the </a:t>
                      </a:r>
                      <a:r>
                        <a:rPr lang="en-US" sz="1600" i="0" kern="1200" dirty="0" smtClean="0">
                          <a:solidFill>
                            <a:srgbClr val="FF0000"/>
                          </a:solidFill>
                          <a:effectLst/>
                          <a:latin typeface="Calibri" panose="020F0502020204030204" pitchFamily="34" charset="0"/>
                          <a:ea typeface="+mn-ea"/>
                          <a:cs typeface="+mn-cs"/>
                        </a:rPr>
                        <a:t>parent signs consent. High risk patients usually make arrangements to allow communication</a:t>
                      </a:r>
                    </a:p>
                  </a:txBody>
                  <a:tcPr/>
                </a:tc>
                <a:tc>
                  <a:txBody>
                    <a:bodyPr/>
                    <a:lstStyle/>
                    <a:p>
                      <a:r>
                        <a:rPr lang="en-US" sz="1600" i="0" dirty="0" smtClean="0">
                          <a:latin typeface="Calibri" panose="020F0502020204030204" pitchFamily="34" charset="0"/>
                        </a:rPr>
                        <a:t>DH Concord</a:t>
                      </a:r>
                      <a:endParaRPr lang="en-US" sz="1600" i="0" dirty="0">
                        <a:latin typeface="Calibri" panose="020F0502020204030204" pitchFamily="34" charset="0"/>
                      </a:endParaRPr>
                    </a:p>
                  </a:txBody>
                  <a:tcPr/>
                </a:tc>
              </a:tr>
              <a:tr h="563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0" kern="1200" dirty="0" smtClean="0">
                          <a:solidFill>
                            <a:srgbClr val="FF0000"/>
                          </a:solidFill>
                          <a:effectLst/>
                          <a:latin typeface="Calibri" panose="020F0502020204030204" pitchFamily="34" charset="0"/>
                          <a:ea typeface="+mn-ea"/>
                          <a:cs typeface="+mn-cs"/>
                        </a:rPr>
                        <a:t>External, not often with an outside case review, weekly, to meet the needs of patients</a:t>
                      </a:r>
                    </a:p>
                  </a:txBody>
                  <a:tcPr/>
                </a:tc>
                <a:tc>
                  <a:txBody>
                    <a:bodyPr/>
                    <a:lstStyle/>
                    <a:p>
                      <a:r>
                        <a:rPr lang="en-US" sz="1600" i="0" dirty="0" smtClean="0">
                          <a:latin typeface="Calibri" panose="020F0502020204030204" pitchFamily="34" charset="0"/>
                        </a:rPr>
                        <a:t>Goodwin</a:t>
                      </a:r>
                      <a:endParaRPr lang="en-US" sz="1600"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1115021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dirty="0" smtClean="0"/>
              <a:t>Q13: </a:t>
            </a:r>
            <a:r>
              <a:rPr lang="en-US" sz="2800" b="1" dirty="0"/>
              <a:t>How do you document that you have been in contact with the BH specialist?</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17038"/>
              </p:ext>
            </p:extLst>
          </p:nvPr>
        </p:nvGraphicFramePr>
        <p:xfrm>
          <a:off x="304800" y="1905000"/>
          <a:ext cx="8229600" cy="1381760"/>
        </p:xfrm>
        <a:graphic>
          <a:graphicData uri="http://schemas.openxmlformats.org/drawingml/2006/table">
            <a:tbl>
              <a:tblPr bandRow="1">
                <a:tableStyleId>{5C22544A-7EE6-4342-B048-85BDC9FD1C3A}</a:tableStyleId>
              </a:tblPr>
              <a:tblGrid>
                <a:gridCol w="5791200"/>
                <a:gridCol w="2438400"/>
              </a:tblGrid>
              <a:tr h="370840">
                <a:tc>
                  <a:txBody>
                    <a:bodyPr/>
                    <a:lstStyle/>
                    <a:p>
                      <a:r>
                        <a:rPr lang="en-US" sz="1800" i="0" kern="1200" dirty="0" smtClean="0">
                          <a:solidFill>
                            <a:schemeClr val="dk1"/>
                          </a:solidFill>
                          <a:effectLst/>
                          <a:latin typeface="Calibri" panose="020F0502020204030204" pitchFamily="34" charset="0"/>
                          <a:ea typeface="+mn-ea"/>
                          <a:cs typeface="+mn-cs"/>
                        </a:rPr>
                        <a:t>instant message. With a forward of assessment.</a:t>
                      </a:r>
                      <a:endParaRPr lang="en-US" i="0" dirty="0">
                        <a:latin typeface="Calibri" panose="020F0502020204030204" pitchFamily="34" charset="0"/>
                      </a:endParaRPr>
                    </a:p>
                  </a:txBody>
                  <a:tcPr/>
                </a:tc>
                <a:tc>
                  <a:txBody>
                    <a:bodyPr/>
                    <a:lstStyle/>
                    <a:p>
                      <a:r>
                        <a:rPr lang="en-US" i="0" dirty="0" smtClean="0">
                          <a:latin typeface="Calibri" panose="020F0502020204030204" pitchFamily="34" charset="0"/>
                        </a:rPr>
                        <a:t>Weeks</a:t>
                      </a:r>
                      <a:endParaRPr lang="en-US" i="0" dirty="0">
                        <a:latin typeface="Calibri" panose="020F050202020403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kern="1200" dirty="0" smtClean="0">
                          <a:solidFill>
                            <a:schemeClr val="dk1"/>
                          </a:solidFill>
                          <a:effectLst/>
                          <a:latin typeface="Calibri" panose="020F0502020204030204" pitchFamily="34" charset="0"/>
                          <a:ea typeface="+mn-ea"/>
                          <a:cs typeface="+mn-cs"/>
                        </a:rPr>
                        <a:t>No different than anything else. If you don’t document – it did not happen.</a:t>
                      </a:r>
                    </a:p>
                  </a:txBody>
                  <a:tcPr/>
                </a:tc>
                <a:tc>
                  <a:txBody>
                    <a:bodyPr/>
                    <a:lstStyle/>
                    <a:p>
                      <a:r>
                        <a:rPr lang="en-US" i="0" dirty="0" smtClean="0">
                          <a:latin typeface="Calibri" panose="020F0502020204030204" pitchFamily="34" charset="0"/>
                        </a:rPr>
                        <a:t>DH Concord</a:t>
                      </a:r>
                      <a:endParaRPr lang="en-US" i="0" dirty="0">
                        <a:latin typeface="Calibri" panose="020F0502020204030204" pitchFamily="34" charset="0"/>
                      </a:endParaRPr>
                    </a:p>
                  </a:txBody>
                  <a:tcPr/>
                </a:tc>
              </a:tr>
              <a:tr h="370840">
                <a:tc>
                  <a:txBody>
                    <a:bodyPr/>
                    <a:lstStyle/>
                    <a:p>
                      <a:r>
                        <a:rPr lang="en-US" sz="1800" i="0" kern="1200" dirty="0" smtClean="0">
                          <a:solidFill>
                            <a:schemeClr val="dk1"/>
                          </a:solidFill>
                          <a:effectLst/>
                          <a:latin typeface="Calibri" panose="020F0502020204030204" pitchFamily="34" charset="0"/>
                          <a:ea typeface="+mn-ea"/>
                          <a:cs typeface="+mn-cs"/>
                        </a:rPr>
                        <a:t>integrated BH specialist can access patient file</a:t>
                      </a:r>
                      <a:endParaRPr lang="en-US" i="0" dirty="0">
                        <a:latin typeface="Calibri" panose="020F0502020204030204" pitchFamily="34" charset="0"/>
                      </a:endParaRPr>
                    </a:p>
                  </a:txBody>
                  <a:tcPr/>
                </a:tc>
                <a:tc>
                  <a:txBody>
                    <a:bodyPr/>
                    <a:lstStyle/>
                    <a:p>
                      <a:r>
                        <a:rPr lang="en-US" i="0" dirty="0" smtClean="0">
                          <a:latin typeface="Calibri" panose="020F0502020204030204" pitchFamily="34" charset="0"/>
                        </a:rPr>
                        <a:t>Goodwin</a:t>
                      </a:r>
                      <a:endParaRPr lang="en-US" i="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3213611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1600" dirty="0" smtClean="0"/>
              <a:t>Q14: </a:t>
            </a:r>
            <a:r>
              <a:rPr lang="en-US" sz="1600" b="1" dirty="0"/>
              <a:t>In general, how are follow-ups with youth at risk for drug/alcohol problems handled within your practice?  For youth with a drug/alcohol problem? Closing the loop with BH specialists?  What are the barriers to more effective follow-up?</a:t>
            </a:r>
            <a:r>
              <a:rPr lang="en-US" sz="1600" dirty="0"/>
              <a:t/>
            </a:r>
            <a:br>
              <a:rPr lang="en-US" sz="1600" dirty="0"/>
            </a:br>
            <a:endParaRPr lang="en-US"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53527"/>
              </p:ext>
            </p:extLst>
          </p:nvPr>
        </p:nvGraphicFramePr>
        <p:xfrm>
          <a:off x="1" y="1219200"/>
          <a:ext cx="9144000" cy="6370320"/>
        </p:xfrm>
        <a:graphic>
          <a:graphicData uri="http://schemas.openxmlformats.org/drawingml/2006/table">
            <a:tbl>
              <a:tblPr bandRow="1">
                <a:tableStyleId>{5C22544A-7EE6-4342-B048-85BDC9FD1C3A}</a:tableStyleId>
              </a:tblPr>
              <a:tblGrid>
                <a:gridCol w="8305799"/>
                <a:gridCol w="838201"/>
              </a:tblGrid>
              <a:tr h="1631324">
                <a:tc>
                  <a:txBody>
                    <a:bodyPr/>
                    <a:lstStyle/>
                    <a:p>
                      <a:r>
                        <a:rPr lang="en-US" sz="1200" i="1" kern="1200" dirty="0" smtClean="0">
                          <a:solidFill>
                            <a:schemeClr val="dk1"/>
                          </a:solidFill>
                          <a:effectLst/>
                          <a:latin typeface="Calibri" panose="020F0502020204030204" pitchFamily="34" charset="0"/>
                          <a:ea typeface="+mn-ea"/>
                          <a:cs typeface="+mn-cs"/>
                        </a:rPr>
                        <a:t>With internal BH referrals at DH, the common HER makes it easier to keep track, and the BH specialists are able to do a lot of the f/u once a referral has been made to them. External referrals are much more difficult for f/u. There are </a:t>
                      </a:r>
                      <a:r>
                        <a:rPr lang="en-US" sz="1200" i="1" kern="1200" dirty="0" smtClean="0">
                          <a:solidFill>
                            <a:srgbClr val="FF0000"/>
                          </a:solidFill>
                          <a:effectLst/>
                          <a:latin typeface="Calibri" panose="020F0502020204030204" pitchFamily="34" charset="0"/>
                          <a:ea typeface="+mn-ea"/>
                          <a:cs typeface="+mn-cs"/>
                        </a:rPr>
                        <a:t>multiple BH providers</a:t>
                      </a:r>
                      <a:r>
                        <a:rPr lang="en-US" sz="1200" i="1" kern="1200" dirty="0" smtClean="0">
                          <a:solidFill>
                            <a:schemeClr val="dk1"/>
                          </a:solidFill>
                          <a:effectLst/>
                          <a:latin typeface="Calibri" panose="020F0502020204030204" pitchFamily="34" charset="0"/>
                          <a:ea typeface="+mn-ea"/>
                          <a:cs typeface="+mn-cs"/>
                        </a:rPr>
                        <a:t>, and some of the smaller ones don’t </a:t>
                      </a:r>
                      <a:r>
                        <a:rPr lang="en-US" sz="1200" i="1" kern="1200" dirty="0" smtClean="0">
                          <a:solidFill>
                            <a:srgbClr val="FF0000"/>
                          </a:solidFill>
                          <a:effectLst/>
                          <a:latin typeface="Calibri" panose="020F0502020204030204" pitchFamily="34" charset="0"/>
                          <a:ea typeface="+mn-ea"/>
                          <a:cs typeface="+mn-cs"/>
                        </a:rPr>
                        <a:t>have EHRs or staff</a:t>
                      </a:r>
                      <a:r>
                        <a:rPr lang="en-US" sz="1200" i="1" kern="1200" dirty="0" smtClean="0">
                          <a:solidFill>
                            <a:schemeClr val="dk1"/>
                          </a:solidFill>
                          <a:effectLst/>
                          <a:latin typeface="Calibri" panose="020F0502020204030204" pitchFamily="34" charset="0"/>
                          <a:ea typeface="+mn-ea"/>
                          <a:cs typeface="+mn-cs"/>
                        </a:rPr>
                        <a:t>.  Some BH providers are </a:t>
                      </a:r>
                      <a:r>
                        <a:rPr lang="en-US" sz="1200" i="1" kern="1200" dirty="0" smtClean="0">
                          <a:solidFill>
                            <a:srgbClr val="FF0000"/>
                          </a:solidFill>
                          <a:effectLst/>
                          <a:latin typeface="Calibri" panose="020F0502020204030204" pitchFamily="34" charset="0"/>
                          <a:ea typeface="+mn-ea"/>
                          <a:cs typeface="+mn-cs"/>
                        </a:rPr>
                        <a:t>more forthcoming </a:t>
                      </a:r>
                      <a:r>
                        <a:rPr lang="en-US" sz="1200" i="1" kern="1200" dirty="0" smtClean="0">
                          <a:solidFill>
                            <a:schemeClr val="dk1"/>
                          </a:solidFill>
                          <a:effectLst/>
                          <a:latin typeface="Calibri" panose="020F0502020204030204" pitchFamily="34" charset="0"/>
                          <a:ea typeface="+mn-ea"/>
                          <a:cs typeface="+mn-cs"/>
                        </a:rPr>
                        <a:t>than others.  The </a:t>
                      </a:r>
                      <a:r>
                        <a:rPr lang="en-US" sz="1200" i="1" kern="1200" dirty="0" smtClean="0">
                          <a:solidFill>
                            <a:srgbClr val="FF0000"/>
                          </a:solidFill>
                          <a:effectLst/>
                          <a:latin typeface="Calibri" panose="020F0502020204030204" pitchFamily="34" charset="0"/>
                          <a:ea typeface="+mn-ea"/>
                          <a:cs typeface="+mn-cs"/>
                        </a:rPr>
                        <a:t>PCP can’t make the patients come back to the PCP for f/u, </a:t>
                      </a:r>
                      <a:r>
                        <a:rPr lang="en-US" sz="1200" i="1" kern="1200" dirty="0" smtClean="0">
                          <a:solidFill>
                            <a:schemeClr val="dk1"/>
                          </a:solidFill>
                          <a:effectLst/>
                          <a:latin typeface="Calibri" panose="020F0502020204030204" pitchFamily="34" charset="0"/>
                          <a:ea typeface="+mn-ea"/>
                          <a:cs typeface="+mn-cs"/>
                        </a:rPr>
                        <a:t>or require that BH providers keep them in the loop.  And there is no </a:t>
                      </a:r>
                      <a:r>
                        <a:rPr lang="en-US" sz="1200" i="1" kern="1200" dirty="0" smtClean="0">
                          <a:solidFill>
                            <a:srgbClr val="FF0000"/>
                          </a:solidFill>
                          <a:effectLst/>
                          <a:latin typeface="Calibri" panose="020F0502020204030204" pitchFamily="34" charset="0"/>
                          <a:ea typeface="+mn-ea"/>
                          <a:cs typeface="+mn-cs"/>
                        </a:rPr>
                        <a:t>carrot or stick like </a:t>
                      </a:r>
                      <a:r>
                        <a:rPr lang="en-US" sz="1200" i="1" kern="1200" dirty="0" smtClean="0">
                          <a:solidFill>
                            <a:schemeClr val="dk1"/>
                          </a:solidFill>
                          <a:effectLst/>
                          <a:latin typeface="Calibri" panose="020F0502020204030204" pitchFamily="34" charset="0"/>
                          <a:ea typeface="+mn-ea"/>
                          <a:cs typeface="+mn-cs"/>
                        </a:rPr>
                        <a:t>with other conditions.  For example, with other conditions, patients need med refills or school forms to be completed and so they have to keep in touch with the PCP office about their progress.  Substance use isn’t like that.  There is nothing the PCP can do.  PCP can control what is in her own practice but if patients don’t take her calls or refuse treatment, she can’t do anything about it.  </a:t>
                      </a:r>
                      <a:endParaRPr lang="en-US" sz="1200" kern="1200" dirty="0" smtClean="0">
                        <a:solidFill>
                          <a:schemeClr val="dk1"/>
                        </a:solidFill>
                        <a:effectLst/>
                        <a:latin typeface="Calibri" panose="020F0502020204030204" pitchFamily="34" charset="0"/>
                        <a:ea typeface="+mn-ea"/>
                        <a:cs typeface="+mn-cs"/>
                      </a:endParaRPr>
                    </a:p>
                    <a:p>
                      <a:r>
                        <a:rPr lang="en-US" sz="1200" i="1" kern="1200" dirty="0" smtClean="0">
                          <a:solidFill>
                            <a:schemeClr val="dk1"/>
                          </a:solidFill>
                          <a:effectLst/>
                          <a:latin typeface="Calibri" panose="020F0502020204030204" pitchFamily="34" charset="0"/>
                          <a:ea typeface="+mn-ea"/>
                          <a:cs typeface="+mn-cs"/>
                        </a:rPr>
                        <a:t>While we are de-</a:t>
                      </a:r>
                      <a:r>
                        <a:rPr lang="en-US" sz="1200" i="1" kern="1200" dirty="0" smtClean="0">
                          <a:solidFill>
                            <a:srgbClr val="FF0000"/>
                          </a:solidFill>
                          <a:effectLst/>
                          <a:latin typeface="Calibri" panose="020F0502020204030204" pitchFamily="34" charset="0"/>
                          <a:ea typeface="+mn-ea"/>
                          <a:cs typeface="+mn-cs"/>
                        </a:rPr>
                        <a:t>stigmatizing</a:t>
                      </a:r>
                      <a:r>
                        <a:rPr lang="en-US" sz="1200" i="1" kern="1200" dirty="0" smtClean="0">
                          <a:solidFill>
                            <a:schemeClr val="dk1"/>
                          </a:solidFill>
                          <a:effectLst/>
                          <a:latin typeface="Calibri" panose="020F0502020204030204" pitchFamily="34" charset="0"/>
                          <a:ea typeface="+mn-ea"/>
                          <a:cs typeface="+mn-cs"/>
                        </a:rPr>
                        <a:t> BH to make treatment and f/u easier, there is still a lot of work to do about privacy concerns, </a:t>
                      </a:r>
                      <a:r>
                        <a:rPr lang="en-US" sz="1200" b="1" i="1" kern="1200" dirty="0" smtClean="0">
                          <a:solidFill>
                            <a:schemeClr val="dk1"/>
                          </a:solidFill>
                          <a:effectLst/>
                          <a:latin typeface="Calibri" panose="020F0502020204030204" pitchFamily="34" charset="0"/>
                          <a:ea typeface="+mn-ea"/>
                          <a:cs typeface="+mn-cs"/>
                        </a:rPr>
                        <a:t>especially when the EHR is forever. </a:t>
                      </a:r>
                      <a:endParaRPr lang="en-US" sz="1200" b="1" kern="1200" dirty="0" smtClean="0">
                        <a:solidFill>
                          <a:schemeClr val="dk1"/>
                        </a:solidFill>
                        <a:effectLst/>
                        <a:latin typeface="Calibri" panose="020F0502020204030204" pitchFamily="34" charset="0"/>
                        <a:ea typeface="+mn-ea"/>
                        <a:cs typeface="+mn-cs"/>
                      </a:endParaRPr>
                    </a:p>
                  </a:txBody>
                  <a:tcPr/>
                </a:tc>
                <a:tc>
                  <a:txBody>
                    <a:bodyPr/>
                    <a:lstStyle/>
                    <a:p>
                      <a:r>
                        <a:rPr lang="en-US" sz="1200" dirty="0" smtClean="0">
                          <a:latin typeface="Calibri" panose="020F0502020204030204" pitchFamily="34" charset="0"/>
                        </a:rPr>
                        <a:t>DH </a:t>
                      </a:r>
                      <a:r>
                        <a:rPr lang="en-US" sz="1200" dirty="0" err="1" smtClean="0">
                          <a:latin typeface="Calibri" panose="020F0502020204030204" pitchFamily="34" charset="0"/>
                        </a:rPr>
                        <a:t>Leb</a:t>
                      </a:r>
                      <a:endParaRPr lang="en-US" sz="1200" dirty="0">
                        <a:latin typeface="Calibri" panose="020F0502020204030204" pitchFamily="34" charset="0"/>
                      </a:endParaRPr>
                    </a:p>
                  </a:txBody>
                  <a:tcPr/>
                </a:tc>
              </a:tr>
              <a:tr h="1116169">
                <a:tc>
                  <a:txBody>
                    <a:bodyPr/>
                    <a:lstStyle/>
                    <a:p>
                      <a:r>
                        <a:rPr lang="en-US" sz="1200" i="1" kern="1200" dirty="0" smtClean="0">
                          <a:solidFill>
                            <a:schemeClr val="dk1"/>
                          </a:solidFill>
                          <a:effectLst/>
                          <a:latin typeface="Calibri" panose="020F0502020204030204" pitchFamily="34" charset="0"/>
                          <a:ea typeface="+mn-ea"/>
                          <a:cs typeface="+mn-cs"/>
                        </a:rPr>
                        <a:t>How do you define f/u? that determines any codes you would develop/use for data capture</a:t>
                      </a:r>
                      <a:endParaRPr lang="en-US" sz="1200" kern="1200" dirty="0" smtClean="0">
                        <a:solidFill>
                          <a:schemeClr val="dk1"/>
                        </a:solidFill>
                        <a:effectLst/>
                        <a:latin typeface="Calibri" panose="020F0502020204030204" pitchFamily="34" charset="0"/>
                        <a:ea typeface="+mn-ea"/>
                        <a:cs typeface="+mn-cs"/>
                      </a:endParaRPr>
                    </a:p>
                    <a:p>
                      <a:r>
                        <a:rPr lang="en-US" sz="1200" i="1" kern="1200" dirty="0" smtClean="0">
                          <a:solidFill>
                            <a:srgbClr val="FF0000"/>
                          </a:solidFill>
                          <a:effectLst/>
                          <a:latin typeface="Calibri" panose="020F0502020204030204" pitchFamily="34" charset="0"/>
                          <a:ea typeface="+mn-ea"/>
                          <a:cs typeface="+mn-cs"/>
                        </a:rPr>
                        <a:t>Say had BI in index appointment, would then f/u with next routine visit, not a separate visit</a:t>
                      </a:r>
                      <a:endParaRPr lang="en-US" sz="1200" kern="1200" dirty="0" smtClean="0">
                        <a:solidFill>
                          <a:srgbClr val="FF0000"/>
                        </a:solidFill>
                        <a:effectLst/>
                        <a:latin typeface="Calibri" panose="020F0502020204030204" pitchFamily="34" charset="0"/>
                        <a:ea typeface="+mn-ea"/>
                        <a:cs typeface="+mn-cs"/>
                      </a:endParaRPr>
                    </a:p>
                    <a:p>
                      <a:r>
                        <a:rPr lang="en-US" sz="1200" i="1" kern="1200" dirty="0" smtClean="0">
                          <a:solidFill>
                            <a:srgbClr val="FF0000"/>
                          </a:solidFill>
                          <a:effectLst/>
                          <a:latin typeface="Calibri" panose="020F0502020204030204" pitchFamily="34" charset="0"/>
                          <a:ea typeface="+mn-ea"/>
                          <a:cs typeface="+mn-cs"/>
                        </a:rPr>
                        <a:t>But if patient declines treatment or any other f/u, no way to document it, or that they are already in treatment</a:t>
                      </a:r>
                      <a:endParaRPr lang="en-US" sz="1200" kern="1200" dirty="0" smtClean="0">
                        <a:solidFill>
                          <a:srgbClr val="FF0000"/>
                        </a:solidFill>
                        <a:effectLst/>
                        <a:latin typeface="Calibri" panose="020F0502020204030204" pitchFamily="34" charset="0"/>
                        <a:ea typeface="+mn-ea"/>
                        <a:cs typeface="+mn-cs"/>
                      </a:endParaRPr>
                    </a:p>
                    <a:p>
                      <a:r>
                        <a:rPr lang="en-US" sz="1200" i="1" kern="1200" dirty="0" smtClean="0">
                          <a:solidFill>
                            <a:schemeClr val="dk1"/>
                          </a:solidFill>
                          <a:effectLst/>
                          <a:latin typeface="Calibri" panose="020F0502020204030204" pitchFamily="34" charset="0"/>
                          <a:ea typeface="+mn-ea"/>
                          <a:cs typeface="+mn-cs"/>
                        </a:rPr>
                        <a:t>What is the expectation in primary care for f/u? Kids may not be open to discussion on first round of questioning about drugs, </a:t>
                      </a:r>
                      <a:r>
                        <a:rPr lang="en-US" sz="1200" i="1" kern="1200" dirty="0" err="1" smtClean="0">
                          <a:solidFill>
                            <a:schemeClr val="dk1"/>
                          </a:solidFill>
                          <a:effectLst/>
                          <a:latin typeface="Calibri" panose="020F0502020204030204" pitchFamily="34" charset="0"/>
                          <a:ea typeface="+mn-ea"/>
                          <a:cs typeface="+mn-cs"/>
                        </a:rPr>
                        <a:t>etc</a:t>
                      </a:r>
                      <a:r>
                        <a:rPr lang="en-US" sz="1200" i="1" kern="1200" dirty="0" smtClean="0">
                          <a:solidFill>
                            <a:schemeClr val="dk1"/>
                          </a:solidFill>
                          <a:effectLst/>
                          <a:latin typeface="Calibri" panose="020F0502020204030204" pitchFamily="34" charset="0"/>
                          <a:ea typeface="+mn-ea"/>
                          <a:cs typeface="+mn-cs"/>
                        </a:rPr>
                        <a:t>, but with time, as it becomes routine, they may open up more. </a:t>
                      </a:r>
                      <a:endParaRPr lang="en-US" sz="1200" kern="1200" dirty="0" smtClean="0">
                        <a:solidFill>
                          <a:schemeClr val="dk1"/>
                        </a:solidFill>
                        <a:effectLst/>
                        <a:latin typeface="Calibri" panose="020F0502020204030204" pitchFamily="34" charset="0"/>
                        <a:ea typeface="+mn-ea"/>
                        <a:cs typeface="+mn-cs"/>
                      </a:endParaRPr>
                    </a:p>
                    <a:p>
                      <a:r>
                        <a:rPr lang="en-US" sz="1200" dirty="0" smtClean="0">
                          <a:solidFill>
                            <a:srgbClr val="FF0000"/>
                          </a:solidFill>
                          <a:latin typeface="Calibri" panose="020F0502020204030204" pitchFamily="34" charset="0"/>
                        </a:rPr>
                        <a:t>[Documentation, Lack of</a:t>
                      </a:r>
                      <a:r>
                        <a:rPr lang="en-US" sz="1200" baseline="0" dirty="0" smtClean="0">
                          <a:solidFill>
                            <a:srgbClr val="FF0000"/>
                          </a:solidFill>
                          <a:latin typeface="Calibri" panose="020F0502020204030204" pitchFamily="34" charset="0"/>
                        </a:rPr>
                        <a:t> Readiness (patient)]</a:t>
                      </a:r>
                      <a:endParaRPr lang="en-US" sz="1200" dirty="0">
                        <a:solidFill>
                          <a:srgbClr val="FF0000"/>
                        </a:solidFill>
                        <a:latin typeface="Calibri" panose="020F0502020204030204" pitchFamily="34" charset="0"/>
                      </a:endParaRPr>
                    </a:p>
                  </a:txBody>
                  <a:tcPr/>
                </a:tc>
                <a:tc>
                  <a:txBody>
                    <a:bodyPr/>
                    <a:lstStyle/>
                    <a:p>
                      <a:r>
                        <a:rPr lang="en-US" sz="1200" dirty="0" smtClean="0">
                          <a:latin typeface="Calibri" panose="020F0502020204030204" pitchFamily="34" charset="0"/>
                        </a:rPr>
                        <a:t>Midstate</a:t>
                      </a:r>
                      <a:endParaRPr lang="en-US" sz="1200" dirty="0">
                        <a:latin typeface="Calibri" panose="020F0502020204030204" pitchFamily="34" charset="0"/>
                      </a:endParaRPr>
                    </a:p>
                  </a:txBody>
                  <a:tcPr/>
                </a:tc>
              </a:tr>
              <a:tr h="429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dk1"/>
                          </a:solidFill>
                          <a:effectLst/>
                          <a:latin typeface="Calibri" panose="020F0502020204030204" pitchFamily="34" charset="0"/>
                          <a:ea typeface="+mn-ea"/>
                          <a:cs typeface="+mn-cs"/>
                        </a:rPr>
                        <a:t>The Behavioral Health Consultants/Clinicians handle all the BH referrals and f/u, but there is no easy way </a:t>
                      </a:r>
                      <a:r>
                        <a:rPr lang="en-US" sz="1200" i="1" kern="1200" dirty="0" smtClean="0">
                          <a:solidFill>
                            <a:srgbClr val="FF0000"/>
                          </a:solidFill>
                          <a:effectLst/>
                          <a:latin typeface="Calibri" panose="020F0502020204030204" pitchFamily="34" charset="0"/>
                          <a:ea typeface="+mn-ea"/>
                          <a:cs typeface="+mn-cs"/>
                        </a:rPr>
                        <a:t>to pull the data because it is in phone notes or other narratives</a:t>
                      </a:r>
                      <a:r>
                        <a:rPr lang="en-US" sz="1200" i="1" kern="1200" dirty="0" smtClean="0">
                          <a:solidFill>
                            <a:schemeClr val="dk1"/>
                          </a:solidFill>
                          <a:effectLst/>
                          <a:latin typeface="Calibri" panose="020F0502020204030204" pitchFamily="34" charset="0"/>
                          <a:ea typeface="+mn-ea"/>
                          <a:cs typeface="+mn-cs"/>
                        </a:rPr>
                        <a:t>.</a:t>
                      </a:r>
                      <a:endParaRPr lang="en-US" sz="1200" kern="1200" dirty="0" smtClean="0">
                        <a:solidFill>
                          <a:schemeClr val="dk1"/>
                        </a:solidFill>
                        <a:effectLst/>
                        <a:latin typeface="Calibri" panose="020F0502020204030204" pitchFamily="34" charset="0"/>
                        <a:ea typeface="+mn-ea"/>
                        <a:cs typeface="+mn-cs"/>
                      </a:endParaRPr>
                    </a:p>
                  </a:txBody>
                  <a:tcPr/>
                </a:tc>
                <a:tc>
                  <a:txBody>
                    <a:bodyPr/>
                    <a:lstStyle/>
                    <a:p>
                      <a:r>
                        <a:rPr lang="en-US" sz="1200" dirty="0" smtClean="0">
                          <a:latin typeface="Calibri" panose="020F0502020204030204" pitchFamily="34" charset="0"/>
                        </a:rPr>
                        <a:t>MCHC</a:t>
                      </a:r>
                      <a:endParaRPr lang="en-US" sz="1200" dirty="0">
                        <a:latin typeface="Calibri" panose="020F0502020204030204" pitchFamily="34" charset="0"/>
                      </a:endParaRPr>
                    </a:p>
                  </a:txBody>
                  <a:tcPr/>
                </a:tc>
              </a:tr>
              <a:tr h="883920">
                <a:tc>
                  <a:txBody>
                    <a:bodyPr/>
                    <a:lstStyle/>
                    <a:p>
                      <a:r>
                        <a:rPr lang="en-US" sz="1200" b="1" kern="1200" dirty="0" smtClean="0">
                          <a:solidFill>
                            <a:schemeClr val="dk1"/>
                          </a:solidFill>
                          <a:effectLst/>
                          <a:latin typeface="Calibri" panose="020F0502020204030204" pitchFamily="34" charset="0"/>
                          <a:ea typeface="+mn-ea"/>
                          <a:cs typeface="+mn-cs"/>
                        </a:rPr>
                        <a:t>Provider sees them and the risk the provider will do the intervention, if needed the referral can be done, otherwise it stays with the provider. </a:t>
                      </a:r>
                      <a:endParaRPr lang="en-US" sz="1200" kern="1200" dirty="0" smtClean="0">
                        <a:solidFill>
                          <a:srgbClr val="FF0000"/>
                        </a:solidFill>
                        <a:effectLst/>
                        <a:latin typeface="Calibri" panose="020F0502020204030204" pitchFamily="34" charset="0"/>
                        <a:ea typeface="+mn-ea"/>
                        <a:cs typeface="+mn-cs"/>
                      </a:endParaRPr>
                    </a:p>
                    <a:p>
                      <a:r>
                        <a:rPr lang="en-US" sz="1200" kern="1200" dirty="0" smtClean="0">
                          <a:solidFill>
                            <a:srgbClr val="FF0000"/>
                          </a:solidFill>
                          <a:effectLst/>
                          <a:latin typeface="Calibri" panose="020F0502020204030204" pitchFamily="34" charset="0"/>
                          <a:ea typeface="+mn-ea"/>
                          <a:cs typeface="+mn-cs"/>
                        </a:rPr>
                        <a:t>Challenge – f/u visits do they keep doing it? Met that goal, what do we do now? </a:t>
                      </a:r>
                    </a:p>
                    <a:p>
                      <a:r>
                        <a:rPr lang="en-US" sz="1200" kern="1200" dirty="0" smtClean="0">
                          <a:solidFill>
                            <a:schemeClr val="dk1"/>
                          </a:solidFill>
                          <a:effectLst/>
                          <a:latin typeface="Calibri" panose="020F0502020204030204" pitchFamily="34" charset="0"/>
                          <a:ea typeface="+mn-ea"/>
                          <a:cs typeface="+mn-cs"/>
                        </a:rPr>
                        <a:t>Patient – screening, checking up the SBIRT how do we alert the provider, if f/u, </a:t>
                      </a:r>
                    </a:p>
                  </a:txBody>
                  <a:tcPr/>
                </a:tc>
                <a:tc>
                  <a:txBody>
                    <a:bodyPr/>
                    <a:lstStyle/>
                    <a:p>
                      <a:r>
                        <a:rPr lang="en-US" sz="1200" dirty="0" smtClean="0">
                          <a:latin typeface="Calibri" panose="020F0502020204030204" pitchFamily="34" charset="0"/>
                        </a:rPr>
                        <a:t>Weeks</a:t>
                      </a:r>
                      <a:endParaRPr lang="en-US" sz="1200" dirty="0">
                        <a:latin typeface="Calibri" panose="020F0502020204030204" pitchFamily="34" charset="0"/>
                      </a:endParaRPr>
                    </a:p>
                  </a:txBody>
                  <a:tcPr/>
                </a:tc>
              </a:tr>
              <a:tr h="772732">
                <a:tc>
                  <a:txBody>
                    <a:bodyPr/>
                    <a:lstStyle/>
                    <a:p>
                      <a:r>
                        <a:rPr lang="en-US" sz="1200" kern="1200" dirty="0" smtClean="0">
                          <a:solidFill>
                            <a:schemeClr val="dk1"/>
                          </a:solidFill>
                          <a:effectLst/>
                          <a:latin typeface="Calibri" panose="020F0502020204030204" pitchFamily="34" charset="0"/>
                          <a:ea typeface="+mn-ea"/>
                          <a:cs typeface="+mn-cs"/>
                        </a:rPr>
                        <a:t>Handled the same way as the adult pop,  however, hired a nurse with handle not currently in the program. Have to be 17 to get an MP.  </a:t>
                      </a:r>
                    </a:p>
                    <a:p>
                      <a:r>
                        <a:rPr lang="en-US" sz="1200" kern="1200" dirty="0" smtClean="0">
                          <a:solidFill>
                            <a:srgbClr val="FF0000"/>
                          </a:solidFill>
                          <a:effectLst/>
                          <a:latin typeface="Calibri" panose="020F0502020204030204" pitchFamily="34" charset="0"/>
                          <a:ea typeface="+mn-ea"/>
                          <a:cs typeface="+mn-cs"/>
                        </a:rPr>
                        <a:t>42 CFR – continuity of care, so protective of the patient – both youth and adult</a:t>
                      </a:r>
                    </a:p>
                    <a:p>
                      <a:r>
                        <a:rPr lang="en-US" sz="1200" kern="1200" dirty="0" smtClean="0">
                          <a:solidFill>
                            <a:schemeClr val="dk1"/>
                          </a:solidFill>
                          <a:effectLst/>
                          <a:latin typeface="Calibri" panose="020F0502020204030204" pitchFamily="34" charset="0"/>
                          <a:ea typeface="+mn-ea"/>
                          <a:cs typeface="+mn-cs"/>
                        </a:rPr>
                        <a:t>Also the </a:t>
                      </a:r>
                      <a:r>
                        <a:rPr lang="en-US" sz="1200" kern="1200" dirty="0" smtClean="0">
                          <a:solidFill>
                            <a:srgbClr val="FF0000"/>
                          </a:solidFill>
                          <a:effectLst/>
                          <a:latin typeface="Calibri" panose="020F0502020204030204" pitchFamily="34" charset="0"/>
                          <a:ea typeface="+mn-ea"/>
                          <a:cs typeface="+mn-cs"/>
                        </a:rPr>
                        <a:t>work force shortage, higher level of the care is tough until they can into somewhere. The providers end up with one patient vs. 2 patients</a:t>
                      </a:r>
                    </a:p>
                  </a:txBody>
                  <a:tcPr/>
                </a:tc>
                <a:tc>
                  <a:txBody>
                    <a:bodyPr/>
                    <a:lstStyle/>
                    <a:p>
                      <a:r>
                        <a:rPr lang="en-US" sz="1200" dirty="0" smtClean="0">
                          <a:latin typeface="Calibri" panose="020F0502020204030204" pitchFamily="34" charset="0"/>
                        </a:rPr>
                        <a:t>Goodwin</a:t>
                      </a:r>
                      <a:endParaRPr lang="en-US" sz="1200" dirty="0">
                        <a:latin typeface="Calibri" panose="020F0502020204030204" pitchFamily="34" charset="0"/>
                      </a:endParaRPr>
                    </a:p>
                  </a:txBody>
                  <a:tcPr/>
                </a:tc>
              </a:tr>
              <a:tr h="6010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FF0000"/>
                          </a:solidFill>
                          <a:effectLst/>
                          <a:latin typeface="Calibri" panose="020F0502020204030204" pitchFamily="34" charset="0"/>
                          <a:ea typeface="+mn-ea"/>
                          <a:cs typeface="+mn-cs"/>
                        </a:rPr>
                        <a:t>No internal referrals. All referrals are to resources in the community.  In general a lack of services for youth in community. </a:t>
                      </a:r>
                      <a:r>
                        <a:rPr lang="en-US" sz="1200" kern="1200" dirty="0" smtClean="0">
                          <a:solidFill>
                            <a:schemeClr val="dk1"/>
                          </a:solidFill>
                          <a:effectLst/>
                          <a:latin typeface="Calibri" panose="020F0502020204030204" pitchFamily="34" charset="0"/>
                          <a:ea typeface="+mn-ea"/>
                          <a:cs typeface="+mn-cs"/>
                        </a:rPr>
                        <a:t>Providers are keyed in to what is going w patients, but they struggle to find resources. Providers are not aware new treatment program at Riverbend.  </a:t>
                      </a:r>
                      <a:r>
                        <a:rPr lang="en-US" sz="1200" kern="1200" dirty="0" smtClean="0">
                          <a:solidFill>
                            <a:srgbClr val="FF0000"/>
                          </a:solidFill>
                          <a:effectLst/>
                          <a:latin typeface="Calibri" panose="020F0502020204030204" pitchFamily="34" charset="0"/>
                          <a:ea typeface="+mn-ea"/>
                          <a:cs typeface="+mn-cs"/>
                        </a:rPr>
                        <a:t>BH are good about following up w providers if they see the patient and the patient’s signs consent.</a:t>
                      </a:r>
                    </a:p>
                  </a:txBody>
                  <a:tcPr/>
                </a:tc>
                <a:tc>
                  <a:txBody>
                    <a:bodyPr/>
                    <a:lstStyle/>
                    <a:p>
                      <a:r>
                        <a:rPr lang="en-US" sz="1200" dirty="0" smtClean="0">
                          <a:latin typeface="Calibri" panose="020F0502020204030204" pitchFamily="34" charset="0"/>
                        </a:rPr>
                        <a:t>Concord DH</a:t>
                      </a:r>
                      <a:endParaRPr lang="en-US" sz="1200" dirty="0">
                        <a:latin typeface="Calibri" panose="020F0502020204030204" pitchFamily="34" charset="0"/>
                      </a:endParaRPr>
                    </a:p>
                  </a:txBody>
                  <a:tcPr/>
                </a:tc>
              </a:tr>
              <a:tr h="429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Calibri" panose="020F0502020204030204" pitchFamily="34" charset="0"/>
                          <a:ea typeface="+mn-ea"/>
                          <a:cs typeface="+mn-cs"/>
                        </a:rPr>
                        <a:t>Again, provider indicates with f/u. Adult worked well and they tried it with the youth and it seems to work well for them. Screening 95% and </a:t>
                      </a:r>
                    </a:p>
                  </a:txBody>
                  <a:tcPr/>
                </a:tc>
                <a:tc>
                  <a:txBody>
                    <a:bodyPr/>
                    <a:lstStyle/>
                    <a:p>
                      <a:r>
                        <a:rPr lang="en-US" sz="1200" dirty="0" smtClean="0">
                          <a:latin typeface="Calibri" panose="020F0502020204030204" pitchFamily="34" charset="0"/>
                        </a:rPr>
                        <a:t>HF</a:t>
                      </a:r>
                      <a:endParaRPr lang="en-US" sz="120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2110300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71494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Recommended </a:t>
            </a:r>
            <a:r>
              <a:rPr lang="en-US" b="1" dirty="0" smtClean="0"/>
              <a:t>Approach to Following Up</a:t>
            </a:r>
            <a:endParaRPr lang="en-US" dirty="0"/>
          </a:p>
        </p:txBody>
      </p:sp>
      <p:sp>
        <p:nvSpPr>
          <p:cNvPr id="3" name="Content Placeholder 2"/>
          <p:cNvSpPr>
            <a:spLocks noGrp="1"/>
          </p:cNvSpPr>
          <p:nvPr>
            <p:ph idx="1"/>
          </p:nvPr>
        </p:nvSpPr>
        <p:spPr/>
        <p:txBody>
          <a:bodyPr>
            <a:normAutofit/>
          </a:bodyPr>
          <a:lstStyle/>
          <a:p>
            <a:pPr>
              <a:spcBef>
                <a:spcPts val="600"/>
              </a:spcBef>
              <a:spcAft>
                <a:spcPts val="600"/>
              </a:spcAft>
            </a:pPr>
            <a:r>
              <a:rPr lang="en-US" dirty="0" smtClean="0"/>
              <a:t>Identify patients </a:t>
            </a:r>
            <a:r>
              <a:rPr lang="en-US" dirty="0"/>
              <a:t>need to be followed up, for what, and by whom</a:t>
            </a:r>
            <a:r>
              <a:rPr lang="en-US" dirty="0" smtClean="0"/>
              <a:t>.</a:t>
            </a:r>
            <a:endParaRPr lang="en-US" dirty="0"/>
          </a:p>
          <a:p>
            <a:pPr>
              <a:spcBef>
                <a:spcPts val="600"/>
              </a:spcBef>
              <a:spcAft>
                <a:spcPts val="600"/>
              </a:spcAft>
            </a:pPr>
            <a:r>
              <a:rPr lang="en-US" dirty="0" smtClean="0"/>
              <a:t>Determine how you will follow up</a:t>
            </a:r>
            <a:endParaRPr lang="en-US" dirty="0"/>
          </a:p>
          <a:p>
            <a:pPr>
              <a:spcBef>
                <a:spcPts val="600"/>
              </a:spcBef>
              <a:spcAft>
                <a:spcPts val="600"/>
              </a:spcAft>
            </a:pPr>
            <a:r>
              <a:rPr lang="en-US" dirty="0"/>
              <a:t>Ensure </a:t>
            </a:r>
            <a:r>
              <a:rPr lang="en-US" dirty="0" smtClean="0"/>
              <a:t>referrals </a:t>
            </a:r>
            <a:r>
              <a:rPr lang="en-US" dirty="0"/>
              <a:t>can be tracked in your system. </a:t>
            </a:r>
          </a:p>
        </p:txBody>
      </p:sp>
    </p:spTree>
    <p:extLst>
      <p:ext uri="{BB962C8B-B14F-4D97-AF65-F5344CB8AC3E}">
        <p14:creationId xmlns:p14="http://schemas.microsoft.com/office/powerpoint/2010/main" val="4166327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tx1"/>
                </a:solidFill>
              </a:rPr>
              <a:t>2016 Year-end assessment:</a:t>
            </a:r>
            <a:br>
              <a:rPr lang="en-US" dirty="0" smtClean="0">
                <a:solidFill>
                  <a:schemeClr val="tx1"/>
                </a:solidFill>
              </a:rPr>
            </a:br>
            <a:r>
              <a:rPr lang="en-US" dirty="0" smtClean="0">
                <a:solidFill>
                  <a:schemeClr val="tx1"/>
                </a:solidFill>
              </a:rPr>
              <a:t>Aggregated responses</a:t>
            </a:r>
            <a:endParaRPr lang="en-US" dirty="0">
              <a:solidFill>
                <a:schemeClr val="tx1"/>
              </a:solidFill>
            </a:endParaRP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01803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a:t>Results from 2016 Year End </a:t>
            </a:r>
            <a:r>
              <a:rPr lang="en-US" sz="3200" dirty="0" smtClean="0"/>
              <a:t>Assessment</a:t>
            </a:r>
            <a:endParaRPr lang="en-US" sz="3200" dirty="0"/>
          </a:p>
        </p:txBody>
      </p:sp>
      <p:sp>
        <p:nvSpPr>
          <p:cNvPr id="5" name="Content Placeholder 4"/>
          <p:cNvSpPr>
            <a:spLocks noGrp="1"/>
          </p:cNvSpPr>
          <p:nvPr>
            <p:ph idx="1"/>
          </p:nvPr>
        </p:nvSpPr>
        <p:spPr/>
        <p:txBody>
          <a:bodyPr>
            <a:normAutofit fontScale="92500" lnSpcReduction="10000"/>
          </a:bodyPr>
          <a:lstStyle/>
          <a:p>
            <a:r>
              <a:rPr lang="en-US" dirty="0">
                <a:solidFill>
                  <a:schemeClr val="accent2">
                    <a:lumMod val="75000"/>
                  </a:schemeClr>
                </a:solidFill>
              </a:rPr>
              <a:t>January 9th to March 3rd, </a:t>
            </a:r>
            <a:r>
              <a:rPr lang="en-US" dirty="0" smtClean="0">
                <a:solidFill>
                  <a:schemeClr val="accent2">
                    <a:lumMod val="75000"/>
                  </a:schemeClr>
                </a:solidFill>
              </a:rPr>
              <a:t>2017</a:t>
            </a:r>
          </a:p>
          <a:p>
            <a:r>
              <a:rPr lang="en-US" dirty="0">
                <a:solidFill>
                  <a:schemeClr val="accent2">
                    <a:lumMod val="75000"/>
                  </a:schemeClr>
                </a:solidFill>
              </a:rPr>
              <a:t>35-item survey </a:t>
            </a:r>
            <a:r>
              <a:rPr lang="en-US" dirty="0" smtClean="0">
                <a:solidFill>
                  <a:schemeClr val="accent2">
                    <a:lumMod val="75000"/>
                  </a:schemeClr>
                </a:solidFill>
              </a:rPr>
              <a:t>to </a:t>
            </a:r>
            <a:r>
              <a:rPr lang="en-US" dirty="0">
                <a:solidFill>
                  <a:schemeClr val="accent2">
                    <a:lumMod val="75000"/>
                  </a:schemeClr>
                </a:solidFill>
              </a:rPr>
              <a:t>all </a:t>
            </a:r>
            <a:r>
              <a:rPr lang="en-US" dirty="0" smtClean="0">
                <a:solidFill>
                  <a:schemeClr val="accent2">
                    <a:lumMod val="75000"/>
                  </a:schemeClr>
                </a:solidFill>
              </a:rPr>
              <a:t>grantees</a:t>
            </a:r>
          </a:p>
          <a:p>
            <a:pPr lvl="2"/>
            <a:r>
              <a:rPr lang="en-US" dirty="0" smtClean="0">
                <a:solidFill>
                  <a:schemeClr val="accent2">
                    <a:lumMod val="75000"/>
                  </a:schemeClr>
                </a:solidFill>
              </a:rPr>
              <a:t>assess </a:t>
            </a:r>
            <a:r>
              <a:rPr lang="en-US" dirty="0">
                <a:solidFill>
                  <a:schemeClr val="accent2">
                    <a:lumMod val="75000"/>
                  </a:schemeClr>
                </a:solidFill>
              </a:rPr>
              <a:t>the status of S•BI•RT implementation among practice sites, </a:t>
            </a:r>
            <a:endParaRPr lang="en-US" dirty="0" smtClean="0">
              <a:solidFill>
                <a:schemeClr val="accent2">
                  <a:lumMod val="75000"/>
                </a:schemeClr>
              </a:solidFill>
            </a:endParaRPr>
          </a:p>
          <a:p>
            <a:pPr lvl="2"/>
            <a:r>
              <a:rPr lang="en-US" dirty="0" smtClean="0">
                <a:solidFill>
                  <a:schemeClr val="accent2">
                    <a:lumMod val="75000"/>
                  </a:schemeClr>
                </a:solidFill>
              </a:rPr>
              <a:t>document </a:t>
            </a:r>
            <a:r>
              <a:rPr lang="en-US" dirty="0">
                <a:solidFill>
                  <a:schemeClr val="accent2">
                    <a:lumMod val="75000"/>
                  </a:schemeClr>
                </a:solidFill>
              </a:rPr>
              <a:t>lessons learned, </a:t>
            </a:r>
            <a:r>
              <a:rPr lang="en-US" dirty="0" smtClean="0">
                <a:solidFill>
                  <a:schemeClr val="accent2">
                    <a:lumMod val="75000"/>
                  </a:schemeClr>
                </a:solidFill>
              </a:rPr>
              <a:t>and</a:t>
            </a:r>
          </a:p>
          <a:p>
            <a:pPr lvl="2"/>
            <a:r>
              <a:rPr lang="en-US" dirty="0" smtClean="0">
                <a:solidFill>
                  <a:schemeClr val="accent2">
                    <a:lumMod val="75000"/>
                  </a:schemeClr>
                </a:solidFill>
              </a:rPr>
              <a:t>identify </a:t>
            </a:r>
            <a:r>
              <a:rPr lang="en-US" dirty="0">
                <a:solidFill>
                  <a:schemeClr val="accent2">
                    <a:lumMod val="75000"/>
                  </a:schemeClr>
                </a:solidFill>
              </a:rPr>
              <a:t>common issues across practice sites to focus technical assistance for the remainder of the initiative</a:t>
            </a:r>
            <a:r>
              <a:rPr lang="en-US" dirty="0" smtClean="0">
                <a:solidFill>
                  <a:schemeClr val="accent2">
                    <a:lumMod val="75000"/>
                  </a:schemeClr>
                </a:solidFill>
              </a:rPr>
              <a:t>.</a:t>
            </a:r>
          </a:p>
          <a:p>
            <a:r>
              <a:rPr lang="en-US" dirty="0" smtClean="0">
                <a:solidFill>
                  <a:schemeClr val="accent2">
                    <a:lumMod val="75000"/>
                  </a:schemeClr>
                </a:solidFill>
              </a:rPr>
              <a:t>Data re93% of sites</a:t>
            </a:r>
            <a:br>
              <a:rPr lang="en-US" dirty="0" smtClean="0">
                <a:solidFill>
                  <a:schemeClr val="accent2">
                    <a:lumMod val="75000"/>
                  </a:schemeClr>
                </a:solidFill>
              </a:rPr>
            </a:br>
            <a:r>
              <a:rPr lang="en-US" dirty="0" smtClean="0">
                <a:solidFill>
                  <a:schemeClr val="accent2">
                    <a:lumMod val="75000"/>
                  </a:schemeClr>
                </a:solidFill>
              </a:rPr>
              <a:t/>
            </a:r>
            <a:br>
              <a:rPr lang="en-US" dirty="0" smtClean="0">
                <a:solidFill>
                  <a:schemeClr val="accent2">
                    <a:lumMod val="75000"/>
                  </a:schemeClr>
                </a:solidFill>
              </a:rPr>
            </a:br>
            <a:endParaRPr lang="en-US" dirty="0"/>
          </a:p>
        </p:txBody>
      </p:sp>
    </p:spTree>
    <p:extLst>
      <p:ext uri="{BB962C8B-B14F-4D97-AF65-F5344CB8AC3E}">
        <p14:creationId xmlns:p14="http://schemas.microsoft.com/office/powerpoint/2010/main" val="75404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Activities or mechanisms that support referral to treatment</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819797"/>
              </p:ext>
            </p:extLst>
          </p:nvPr>
        </p:nvGraphicFramePr>
        <p:xfrm>
          <a:off x="533400" y="1600200"/>
          <a:ext cx="82296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3431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and Partnerships</a:t>
            </a:r>
            <a:endParaRPr lang="en-US" dirty="0"/>
          </a:p>
        </p:txBody>
      </p:sp>
      <p:sp>
        <p:nvSpPr>
          <p:cNvPr id="3" name="Content Placeholder 2"/>
          <p:cNvSpPr>
            <a:spLocks noGrp="1"/>
          </p:cNvSpPr>
          <p:nvPr>
            <p:ph idx="1"/>
          </p:nvPr>
        </p:nvSpPr>
        <p:spPr/>
        <p:txBody>
          <a:bodyPr>
            <a:normAutofit/>
          </a:bodyPr>
          <a:lstStyle/>
          <a:p>
            <a:r>
              <a:rPr lang="en-US" b="1" dirty="0">
                <a:solidFill>
                  <a:schemeClr val="accent2">
                    <a:lumMod val="50000"/>
                  </a:schemeClr>
                </a:solidFill>
              </a:rPr>
              <a:t>69% of implementers have developed new relationships or partnerships with other organizations related to S∙BI∙RT</a:t>
            </a:r>
            <a:r>
              <a:rPr lang="en-US" b="1" dirty="0"/>
              <a:t>.</a:t>
            </a:r>
            <a:r>
              <a:rPr lang="en-US" dirty="0"/>
              <a:t> </a:t>
            </a:r>
            <a:r>
              <a:rPr lang="en-US" sz="2800" dirty="0"/>
              <a:t>These organizations include: </a:t>
            </a:r>
          </a:p>
          <a:p>
            <a:pPr lvl="1"/>
            <a:r>
              <a:rPr lang="en-US" sz="2400" dirty="0"/>
              <a:t>Student Assistance Program (SAP’s) Counselors</a:t>
            </a:r>
          </a:p>
          <a:p>
            <a:pPr lvl="1"/>
            <a:r>
              <a:rPr lang="en-US" sz="2400" dirty="0"/>
              <a:t>Behavioral Health Providers </a:t>
            </a:r>
          </a:p>
          <a:p>
            <a:pPr lvl="1"/>
            <a:r>
              <a:rPr lang="en-US" sz="2400" dirty="0"/>
              <a:t>Treatment Centers</a:t>
            </a:r>
          </a:p>
          <a:p>
            <a:pPr lvl="1"/>
            <a:r>
              <a:rPr lang="en-US" sz="2400" dirty="0"/>
              <a:t>Internal Behavioral Health Providers</a:t>
            </a:r>
          </a:p>
          <a:p>
            <a:pPr lvl="1"/>
            <a:r>
              <a:rPr lang="en-US" sz="2400" dirty="0"/>
              <a:t>Other PCP offices</a:t>
            </a:r>
          </a:p>
          <a:p>
            <a:endParaRPr lang="en-US" dirty="0"/>
          </a:p>
        </p:txBody>
      </p:sp>
    </p:spTree>
    <p:extLst>
      <p:ext uri="{BB962C8B-B14F-4D97-AF65-F5344CB8AC3E}">
        <p14:creationId xmlns:p14="http://schemas.microsoft.com/office/powerpoint/2010/main" val="1988245058"/>
      </p:ext>
    </p:extLst>
  </p:cSld>
  <p:clrMapOvr>
    <a:masterClrMapping/>
  </p:clrMapOvr>
</p:sld>
</file>

<file path=ppt/theme/theme1.xml><?xml version="1.0" encoding="utf-8"?>
<a:theme xmlns:a="http://schemas.openxmlformats.org/drawingml/2006/main" name="Teal_ppt_template">
  <a:themeElements>
    <a:clrScheme name="Custom 4">
      <a:dk1>
        <a:sysClr val="windowText" lastClr="000000"/>
      </a:dk1>
      <a:lt1>
        <a:sysClr val="window" lastClr="FFFFFF"/>
      </a:lt1>
      <a:dk2>
        <a:srgbClr val="1F497D"/>
      </a:dk2>
      <a:lt2>
        <a:srgbClr val="EEECE1"/>
      </a:lt2>
      <a:accent1>
        <a:srgbClr val="4F81BD"/>
      </a:accent1>
      <a:accent2>
        <a:srgbClr val="F2DCDB"/>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Teal_ppt_template</Template>
  <TotalTime>444</TotalTime>
  <Words>4491</Words>
  <Application>Microsoft Office PowerPoint</Application>
  <PresentationFormat>On-screen Show (4:3)</PresentationFormat>
  <Paragraphs>387</Paragraphs>
  <Slides>44</Slides>
  <Notes>34</Notes>
  <HiddenSlides>15</HiddenSlides>
  <MMClips>0</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Teal_ppt_template</vt:lpstr>
      <vt:lpstr>Custom Design</vt:lpstr>
      <vt:lpstr>NH Youth SBIRT Initiative Follow-Up Practices Webinar</vt:lpstr>
      <vt:lpstr>Agenda</vt:lpstr>
      <vt:lpstr>Definition of Follow-up</vt:lpstr>
      <vt:lpstr>Referral to Treatment</vt:lpstr>
      <vt:lpstr>Recommended Approach to Following Up</vt:lpstr>
      <vt:lpstr>2016 Year-end assessment: Aggregated responses</vt:lpstr>
      <vt:lpstr>Results from 2016 Year End Assessment</vt:lpstr>
      <vt:lpstr>Activities or mechanisms that support referral to treatment</vt:lpstr>
      <vt:lpstr>Relationships and Partnerships</vt:lpstr>
      <vt:lpstr>Follow up Protocols </vt:lpstr>
      <vt:lpstr>Follow Up Protocols</vt:lpstr>
      <vt:lpstr>How follow-up action is documented in the EHR</vt:lpstr>
      <vt:lpstr>Deeper Dive:   How do individual practice sites manage follow-up? </vt:lpstr>
      <vt:lpstr>General Issues Related to F/U</vt:lpstr>
      <vt:lpstr>Who is doing follow-up?</vt:lpstr>
      <vt:lpstr>How do practices close-the-loop?</vt:lpstr>
      <vt:lpstr>Where are practices tracking referrals?</vt:lpstr>
      <vt:lpstr>Barriers and challenges </vt:lpstr>
      <vt:lpstr>Barriers and Challenges</vt:lpstr>
      <vt:lpstr>Barriers and Challenges</vt:lpstr>
      <vt:lpstr>Barriers and Challenges: Specialists/Partners </vt:lpstr>
      <vt:lpstr>Enablers and facilitators</vt:lpstr>
      <vt:lpstr>Enablers/Facilitators: EHR</vt:lpstr>
      <vt:lpstr>Enablers/Facilitators: Staffing strategies </vt:lpstr>
      <vt:lpstr>Enablers/Facilitators: Protocols in Place</vt:lpstr>
      <vt:lpstr>Enablers/Facilitators: Strong standing relationships </vt:lpstr>
      <vt:lpstr>Sharing Strategies </vt:lpstr>
      <vt:lpstr>Thank you!</vt:lpstr>
      <vt:lpstr>Discussion</vt:lpstr>
      <vt:lpstr>Q1: How do you currently follow-up when screening indicates a patient is at risk for a particular condition, for example, hearing loss, obesity, lead contamination? [Check all that apply] </vt:lpstr>
      <vt:lpstr>Q2:How do you currently follow-up when tests indicate a patient has a particular condition, for example, diabetes, tuberculosis, developmental delays? [Check all that apply] </vt:lpstr>
      <vt:lpstr>Q3: If you cannot reach the patient/parent/guardian with this information by phone the first time, what do you do next? </vt:lpstr>
      <vt:lpstr>Q4: How do you currently follow-up when you refer a patient to a specialist? [Check all that apply] </vt:lpstr>
      <vt:lpstr>Q5: How often do you get information from the specialist regarding the visit?  Including if the patient did not show up?  </vt:lpstr>
      <vt:lpstr>Q6: How do you document that you have been in contact with the specialist? </vt:lpstr>
      <vt:lpstr>Q7: In general, how are follow-ups handled within your practice?  For at risk? For a diagnosis of a new condition? Closing the loop with specialists?  What are the barriers to more effective follow-up? </vt:lpstr>
      <vt:lpstr>Q8: How do you currently follow-up when screening indicates a patient is at risk for alcohol and drug use/abuse? [Check all that apply] </vt:lpstr>
      <vt:lpstr>Q9: How do you currently follow-up when screening indicates a patient has a problem with alcohol and drugs? [Check all that apply]</vt:lpstr>
      <vt:lpstr>Q10: If you cannot reach the patient/parent/guardian with this information by phone the first time, what do you do next? </vt:lpstr>
      <vt:lpstr>Q11: How do you currently follow-up when you refer a patient to a behavioral health (BH) specialist? [Check all that apply] </vt:lpstr>
      <vt:lpstr>Q12: How often do you get information from the BH specialist regarding the visit?  Including if the patient did not show up?  </vt:lpstr>
      <vt:lpstr>Q13: How do you document that you have been in contact with the BH specialist? </vt:lpstr>
      <vt:lpstr>Q14: In general, how are follow-ups with youth at risk for drug/alcohol problems handled within your practice?  For youth with a drug/alcohol problem? Closing the loop with BH specialists?  What are the barriers to more effective follow-up? </vt:lpstr>
      <vt:lpstr>PowerPoint Presentation</vt:lpstr>
    </vt:vector>
  </TitlesOfParts>
  <Company>John Snow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JSI</cp:lastModifiedBy>
  <cp:revision>48</cp:revision>
  <cp:lastPrinted>2017-03-24T12:20:36Z</cp:lastPrinted>
  <dcterms:created xsi:type="dcterms:W3CDTF">2017-03-15T19:03:24Z</dcterms:created>
  <dcterms:modified xsi:type="dcterms:W3CDTF">2017-03-31T16:20:24Z</dcterms:modified>
</cp:coreProperties>
</file>